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 id="2147483844" r:id="rId2"/>
  </p:sldMasterIdLst>
  <p:notesMasterIdLst>
    <p:notesMasterId r:id="rId8"/>
  </p:notesMasterIdLst>
  <p:sldIdLst>
    <p:sldId id="256" r:id="rId3"/>
    <p:sldId id="284" r:id="rId4"/>
    <p:sldId id="296" r:id="rId5"/>
    <p:sldId id="287" r:id="rId6"/>
    <p:sldId id="29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نمط متوسط 1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12C8C85-51F0-491E-9774-3900AFEF0FD7}" styleName="نمط فاتح 2 - تميي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1E8801-5DDD-4EED-BE6D-DE0B922B7749}" type="datetimeFigureOut">
              <a:rPr lang="en-US" smtClean="0"/>
              <a:t>5/31/2020</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8C6A1E-D585-4A2C-9CC1-F82492D6C136}" type="slidenum">
              <a:rPr lang="en-US" smtClean="0"/>
              <a:t>‹#›</a:t>
            </a:fld>
            <a:endParaRPr lang="en-US"/>
          </a:p>
        </p:txBody>
      </p:sp>
    </p:spTree>
    <p:extLst>
      <p:ext uri="{BB962C8B-B14F-4D97-AF65-F5344CB8AC3E}">
        <p14:creationId xmlns:p14="http://schemas.microsoft.com/office/powerpoint/2010/main" val="1537457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718C6A1E-D585-4A2C-9CC1-F82492D6C136}" type="slidenum">
              <a:rPr lang="en-US" smtClean="0"/>
              <a:t>1</a:t>
            </a:fld>
            <a:endParaRPr lang="en-US"/>
          </a:p>
        </p:txBody>
      </p:sp>
    </p:spTree>
    <p:extLst>
      <p:ext uri="{BB962C8B-B14F-4D97-AF65-F5344CB8AC3E}">
        <p14:creationId xmlns:p14="http://schemas.microsoft.com/office/powerpoint/2010/main" val="3139018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718C6A1E-D585-4A2C-9CC1-F82492D6C136}" type="slidenum">
              <a:rPr lang="en-US" smtClean="0"/>
              <a:t>5</a:t>
            </a:fld>
            <a:endParaRPr lang="en-US"/>
          </a:p>
        </p:txBody>
      </p:sp>
    </p:spTree>
    <p:extLst>
      <p:ext uri="{BB962C8B-B14F-4D97-AF65-F5344CB8AC3E}">
        <p14:creationId xmlns:p14="http://schemas.microsoft.com/office/powerpoint/2010/main" val="75204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EB2C9379-AF66-4282-B9B0-C712DC5A52B2}" type="datetimeFigureOut">
              <a:rPr lang="en-US" smtClean="0"/>
              <a:t>5/31/2020</a:t>
            </a:fld>
            <a:endParaRPr lang="en-US"/>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en-US"/>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37F65587-5F57-4ED4-9D0F-2F323AF3C08A}" type="slidenum">
              <a:rPr lang="en-US" smtClean="0"/>
              <a:t>‹#›</a:t>
            </a:fld>
            <a:endParaRPr lang="en-US"/>
          </a:p>
        </p:txBody>
      </p:sp>
    </p:spTree>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B2C9379-AF66-4282-B9B0-C712DC5A52B2}" type="datetimeFigureOut">
              <a:rPr lang="en-US" smtClean="0"/>
              <a:t>5/31/2020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7F65587-5F57-4ED4-9D0F-2F323AF3C08A}" type="slidenum">
              <a:rPr lang="en-US" smtClean="0"/>
              <a:t>‹#›</a:t>
            </a:fld>
            <a:endParaRPr lang="en-US"/>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B2C9379-AF66-4282-B9B0-C712DC5A52B2}" type="datetimeFigureOut">
              <a:rPr lang="en-US" smtClean="0"/>
              <a:t>5/31/2020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7F65587-5F57-4ED4-9D0F-2F323AF3C08A}" type="slidenum">
              <a:rPr lang="en-US" smtClean="0"/>
              <a:t>‹#›</a:t>
            </a:fld>
            <a:endParaRPr lang="en-US"/>
          </a:p>
        </p:txBody>
      </p:sp>
    </p:spTree>
  </p:cSld>
  <p:clrMapOvr>
    <a:masterClrMapping/>
  </p:clrMapOvr>
  <p:transitio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EB2C9379-AF66-4282-B9B0-C712DC5A52B2}" type="datetimeFigureOut">
              <a:rPr lang="en-US" smtClean="0"/>
              <a:t>5/31/2020</a:t>
            </a:fld>
            <a:endParaRPr lang="en-US"/>
          </a:p>
        </p:txBody>
      </p:sp>
      <p:sp>
        <p:nvSpPr>
          <p:cNvPr id="23" name="Slide Number Placeholder 22"/>
          <p:cNvSpPr>
            <a:spLocks noGrp="1"/>
          </p:cNvSpPr>
          <p:nvPr>
            <p:ph type="sldNum" sz="quarter" idx="11"/>
          </p:nvPr>
        </p:nvSpPr>
        <p:spPr/>
        <p:txBody>
          <a:bodyPr/>
          <a:lstStyle/>
          <a:p>
            <a:fld id="{37F65587-5F57-4ED4-9D0F-2F323AF3C08A}"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ar-SA" smtClean="0"/>
              <a:t>انقر لتحرير نمط العنوان الرئيسي</a:t>
            </a:r>
            <a:endParaRPr lang="en-US" dirty="0"/>
          </a:p>
        </p:txBody>
      </p:sp>
    </p:spTree>
  </p:cSld>
  <p:clrMapOvr>
    <a:masterClrMapping/>
  </p:clrMapOvr>
  <p:transition spd="slow">
    <p:pull/>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2" name="Date Placeholder 11"/>
          <p:cNvSpPr>
            <a:spLocks noGrp="1"/>
          </p:cNvSpPr>
          <p:nvPr>
            <p:ph type="dt" sz="half" idx="14"/>
          </p:nvPr>
        </p:nvSpPr>
        <p:spPr/>
        <p:txBody>
          <a:bodyPr/>
          <a:lstStyle/>
          <a:p>
            <a:fld id="{EB2C9379-AF66-4282-B9B0-C712DC5A52B2}" type="datetimeFigureOut">
              <a:rPr lang="en-US" smtClean="0"/>
              <a:t>5/31/2020</a:t>
            </a:fld>
            <a:endParaRPr lang="en-US"/>
          </a:p>
        </p:txBody>
      </p:sp>
      <p:sp>
        <p:nvSpPr>
          <p:cNvPr id="19" name="Slide Number Placeholder 18"/>
          <p:cNvSpPr>
            <a:spLocks noGrp="1"/>
          </p:cNvSpPr>
          <p:nvPr>
            <p:ph type="sldNum" sz="quarter" idx="15"/>
          </p:nvPr>
        </p:nvSpPr>
        <p:spPr/>
        <p:txBody>
          <a:bodyPr/>
          <a:lstStyle/>
          <a:p>
            <a:fld id="{37F65587-5F57-4ED4-9D0F-2F323AF3C08A}"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ransition spd="slow">
    <p:pull/>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6" name="Date Placeholder 15"/>
          <p:cNvSpPr>
            <a:spLocks noGrp="1"/>
          </p:cNvSpPr>
          <p:nvPr>
            <p:ph type="dt" sz="half" idx="10"/>
          </p:nvPr>
        </p:nvSpPr>
        <p:spPr/>
        <p:txBody>
          <a:bodyPr/>
          <a:lstStyle/>
          <a:p>
            <a:fld id="{EB2C9379-AF66-4282-B9B0-C712DC5A52B2}" type="datetimeFigureOut">
              <a:rPr lang="en-US" smtClean="0"/>
              <a:t>5/31/2020</a:t>
            </a:fld>
            <a:endParaRPr lang="en-US"/>
          </a:p>
        </p:txBody>
      </p:sp>
      <p:sp>
        <p:nvSpPr>
          <p:cNvPr id="20" name="Slide Number Placeholder 19"/>
          <p:cNvSpPr>
            <a:spLocks noGrp="1"/>
          </p:cNvSpPr>
          <p:nvPr>
            <p:ph type="sldNum" sz="quarter" idx="11"/>
          </p:nvPr>
        </p:nvSpPr>
        <p:spPr/>
        <p:txBody>
          <a:bodyPr/>
          <a:lstStyle/>
          <a:p>
            <a:fld id="{37F65587-5F57-4ED4-9D0F-2F323AF3C08A}"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ar-SA" smtClean="0"/>
              <a:t>انقر لتحرير نمط العنوان الرئيسي</a:t>
            </a:r>
            <a:endParaRPr lang="en-US" dirty="0"/>
          </a:p>
        </p:txBody>
      </p:sp>
    </p:spTree>
  </p:cSld>
  <p:clrMapOvr>
    <a:masterClrMapping/>
  </p:clrMapOvr>
  <p:transition spd="slow">
    <p:pull/>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7" name="Title 26"/>
          <p:cNvSpPr>
            <a:spLocks noGrp="1"/>
          </p:cNvSpPr>
          <p:nvPr>
            <p:ph type="title"/>
          </p:nvPr>
        </p:nvSpPr>
        <p:spPr/>
        <p:txBody>
          <a:bodyPr/>
          <a:lstStyle/>
          <a:p>
            <a:r>
              <a:rPr lang="ar-SA" smtClean="0"/>
              <a:t>انقر لتحرير نمط العنوان الرئيسي</a:t>
            </a:r>
            <a:endParaRPr lang="en-US" dirty="0"/>
          </a:p>
        </p:txBody>
      </p:sp>
      <p:sp>
        <p:nvSpPr>
          <p:cNvPr id="20" name="Date Placeholder 19"/>
          <p:cNvSpPr>
            <a:spLocks noGrp="1"/>
          </p:cNvSpPr>
          <p:nvPr>
            <p:ph type="dt" sz="half" idx="15"/>
          </p:nvPr>
        </p:nvSpPr>
        <p:spPr/>
        <p:txBody>
          <a:bodyPr/>
          <a:lstStyle/>
          <a:p>
            <a:fld id="{EB2C9379-AF66-4282-B9B0-C712DC5A52B2}" type="datetimeFigureOut">
              <a:rPr lang="en-US" smtClean="0"/>
              <a:t>5/31/2020</a:t>
            </a:fld>
            <a:endParaRPr lang="en-US"/>
          </a:p>
        </p:txBody>
      </p:sp>
      <p:sp>
        <p:nvSpPr>
          <p:cNvPr id="25" name="Slide Number Placeholder 24"/>
          <p:cNvSpPr>
            <a:spLocks noGrp="1"/>
          </p:cNvSpPr>
          <p:nvPr>
            <p:ph type="sldNum" sz="quarter" idx="16"/>
          </p:nvPr>
        </p:nvSpPr>
        <p:spPr/>
        <p:txBody>
          <a:bodyPr/>
          <a:lstStyle/>
          <a:p>
            <a:fld id="{37F65587-5F57-4ED4-9D0F-2F323AF3C08A}"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transition spd="slow">
    <p:pull/>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30" name="Title 29"/>
          <p:cNvSpPr>
            <a:spLocks noGrp="1"/>
          </p:cNvSpPr>
          <p:nvPr>
            <p:ph type="title"/>
          </p:nvPr>
        </p:nvSpPr>
        <p:spPr/>
        <p:txBody>
          <a:bodyPr/>
          <a:lstStyle/>
          <a:p>
            <a:r>
              <a:rPr lang="ar-SA" smtClean="0"/>
              <a:t>انقر لتحرير نمط العنوان الرئيسي</a:t>
            </a:r>
            <a:endParaRPr lang="en-US"/>
          </a:p>
        </p:txBody>
      </p:sp>
      <p:sp>
        <p:nvSpPr>
          <p:cNvPr id="20" name="Date Placeholder 19"/>
          <p:cNvSpPr>
            <a:spLocks noGrp="1"/>
          </p:cNvSpPr>
          <p:nvPr>
            <p:ph type="dt" sz="half" idx="16"/>
          </p:nvPr>
        </p:nvSpPr>
        <p:spPr/>
        <p:txBody>
          <a:bodyPr/>
          <a:lstStyle/>
          <a:p>
            <a:fld id="{EB2C9379-AF66-4282-B9B0-C712DC5A52B2}" type="datetimeFigureOut">
              <a:rPr lang="en-US" smtClean="0"/>
              <a:t>5/31/2020</a:t>
            </a:fld>
            <a:endParaRPr lang="en-US"/>
          </a:p>
        </p:txBody>
      </p:sp>
      <p:sp>
        <p:nvSpPr>
          <p:cNvPr id="24" name="Slide Number Placeholder 23"/>
          <p:cNvSpPr>
            <a:spLocks noGrp="1"/>
          </p:cNvSpPr>
          <p:nvPr>
            <p:ph type="sldNum" sz="quarter" idx="17"/>
          </p:nvPr>
        </p:nvSpPr>
        <p:spPr/>
        <p:txBody>
          <a:bodyPr/>
          <a:lstStyle/>
          <a:p>
            <a:fld id="{37F65587-5F57-4ED4-9D0F-2F323AF3C08A}"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transition spd="slow">
    <p:pull/>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EB2C9379-AF66-4282-B9B0-C712DC5A52B2}" type="datetimeFigureOut">
              <a:rPr lang="en-US" smtClean="0"/>
              <a:t>5/31/2020</a:t>
            </a:fld>
            <a:endParaRPr lang="en-US"/>
          </a:p>
        </p:txBody>
      </p:sp>
      <p:sp>
        <p:nvSpPr>
          <p:cNvPr id="14" name="Slide Number Placeholder 13"/>
          <p:cNvSpPr>
            <a:spLocks noGrp="1"/>
          </p:cNvSpPr>
          <p:nvPr>
            <p:ph type="sldNum" sz="quarter" idx="11"/>
          </p:nvPr>
        </p:nvSpPr>
        <p:spPr/>
        <p:txBody>
          <a:bodyPr/>
          <a:lstStyle/>
          <a:p>
            <a:fld id="{37F65587-5F57-4ED4-9D0F-2F323AF3C08A}"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transition spd="slow">
    <p:pull/>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EB2C9379-AF66-4282-B9B0-C712DC5A52B2}" type="datetimeFigureOut">
              <a:rPr lang="en-US" smtClean="0"/>
              <a:t>5/31/2020</a:t>
            </a:fld>
            <a:endParaRPr lang="en-US"/>
          </a:p>
        </p:txBody>
      </p:sp>
      <p:sp>
        <p:nvSpPr>
          <p:cNvPr id="12" name="Slide Number Placeholder 11"/>
          <p:cNvSpPr>
            <a:spLocks noGrp="1"/>
          </p:cNvSpPr>
          <p:nvPr>
            <p:ph type="sldNum" sz="quarter" idx="11"/>
          </p:nvPr>
        </p:nvSpPr>
        <p:spPr/>
        <p:txBody>
          <a:bodyPr/>
          <a:lstStyle/>
          <a:p>
            <a:fld id="{37F65587-5F57-4ED4-9D0F-2F323AF3C08A}"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transition spd="slow">
    <p:pull/>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ar-SA" smtClean="0"/>
              <a:t>انقر لتحرير نمط العنوان الرئيسي</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Date Placeholder 12"/>
          <p:cNvSpPr>
            <a:spLocks noGrp="1"/>
          </p:cNvSpPr>
          <p:nvPr>
            <p:ph type="dt" sz="half" idx="15"/>
          </p:nvPr>
        </p:nvSpPr>
        <p:spPr/>
        <p:txBody>
          <a:bodyPr/>
          <a:lstStyle/>
          <a:p>
            <a:fld id="{EB2C9379-AF66-4282-B9B0-C712DC5A52B2}" type="datetimeFigureOut">
              <a:rPr lang="en-US" smtClean="0"/>
              <a:t>5/31/2020</a:t>
            </a:fld>
            <a:endParaRPr lang="en-US"/>
          </a:p>
        </p:txBody>
      </p:sp>
      <p:sp>
        <p:nvSpPr>
          <p:cNvPr id="18" name="Slide Number Placeholder 17"/>
          <p:cNvSpPr>
            <a:spLocks noGrp="1"/>
          </p:cNvSpPr>
          <p:nvPr>
            <p:ph type="sldNum" sz="quarter" idx="16"/>
          </p:nvPr>
        </p:nvSpPr>
        <p:spPr/>
        <p:txBody>
          <a:bodyPr/>
          <a:lstStyle/>
          <a:p>
            <a:fld id="{37F65587-5F57-4ED4-9D0F-2F323AF3C08A}"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transition spd="slow">
    <p:pull/>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EB2C9379-AF66-4282-B9B0-C712DC5A52B2}" type="datetimeFigureOut">
              <a:rPr lang="en-US" smtClean="0"/>
              <a:t>5/31/2020</a:t>
            </a:fld>
            <a:endParaRPr lang="en-US"/>
          </a:p>
        </p:txBody>
      </p:sp>
      <p:sp>
        <p:nvSpPr>
          <p:cNvPr id="9" name="عنصر نائب لرقم الشريحة 8"/>
          <p:cNvSpPr>
            <a:spLocks noGrp="1"/>
          </p:cNvSpPr>
          <p:nvPr>
            <p:ph type="sldNum" sz="quarter" idx="15"/>
          </p:nvPr>
        </p:nvSpPr>
        <p:spPr/>
        <p:txBody>
          <a:bodyPr rtlCol="0"/>
          <a:lstStyle/>
          <a:p>
            <a:fld id="{37F65587-5F57-4ED4-9D0F-2F323AF3C08A}" type="slidenum">
              <a:rPr lang="en-US" smtClean="0"/>
              <a:t>‹#›</a:t>
            </a:fld>
            <a:endParaRPr lang="en-US"/>
          </a:p>
        </p:txBody>
      </p:sp>
      <p:sp>
        <p:nvSpPr>
          <p:cNvPr id="10" name="عنصر نائب للتذييل 9"/>
          <p:cNvSpPr>
            <a:spLocks noGrp="1"/>
          </p:cNvSpPr>
          <p:nvPr>
            <p:ph type="ftr" sz="quarter" idx="16"/>
          </p:nvPr>
        </p:nvSpPr>
        <p:spPr/>
        <p:txBody>
          <a:bodyPr rtlCol="0"/>
          <a:lstStyle/>
          <a:p>
            <a:endParaRPr lang="en-US"/>
          </a:p>
        </p:txBody>
      </p:sp>
    </p:spTree>
  </p:cSld>
  <p:clrMapOvr>
    <a:masterClrMapping/>
  </p:clrMapOvr>
  <p:transition spd="slow">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ar-SA" smtClean="0"/>
              <a:t>انقر لتحرير أنماط النص الرئيسي</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13" name="Date Placeholder 12"/>
          <p:cNvSpPr>
            <a:spLocks noGrp="1"/>
          </p:cNvSpPr>
          <p:nvPr>
            <p:ph type="dt" sz="half" idx="14"/>
          </p:nvPr>
        </p:nvSpPr>
        <p:spPr/>
        <p:txBody>
          <a:bodyPr/>
          <a:lstStyle/>
          <a:p>
            <a:fld id="{EB2C9379-AF66-4282-B9B0-C712DC5A52B2}" type="datetimeFigureOut">
              <a:rPr lang="en-US" smtClean="0"/>
              <a:t>5/31/2020</a:t>
            </a:fld>
            <a:endParaRPr lang="en-US"/>
          </a:p>
        </p:txBody>
      </p:sp>
      <p:sp>
        <p:nvSpPr>
          <p:cNvPr id="20" name="Slide Number Placeholder 19"/>
          <p:cNvSpPr>
            <a:spLocks noGrp="1"/>
          </p:cNvSpPr>
          <p:nvPr>
            <p:ph type="sldNum" sz="quarter" idx="15"/>
          </p:nvPr>
        </p:nvSpPr>
        <p:spPr/>
        <p:txBody>
          <a:bodyPr/>
          <a:lstStyle/>
          <a:p>
            <a:fld id="{37F65587-5F57-4ED4-9D0F-2F323AF3C08A}"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transition spd="slow">
    <p:pull/>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B2C9379-AF66-4282-B9B0-C712DC5A52B2}"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65587-5F57-4ED4-9D0F-2F323AF3C08A}" type="slidenum">
              <a:rPr lang="en-US" smtClean="0"/>
              <a:t>‹#›</a:t>
            </a:fld>
            <a:endParaRPr lang="en-US"/>
          </a:p>
        </p:txBody>
      </p:sp>
    </p:spTree>
  </p:cSld>
  <p:clrMapOvr>
    <a:masterClrMapping/>
  </p:clrMapOvr>
  <p:transition spd="slow">
    <p:pull/>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B2C9379-AF66-4282-B9B0-C712DC5A52B2}"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65587-5F57-4ED4-9D0F-2F323AF3C08A}" type="slidenum">
              <a:rPr lang="en-US" smtClean="0"/>
              <a:t>‹#›</a:t>
            </a:fld>
            <a:endParaRPr lang="en-US"/>
          </a:p>
        </p:txBody>
      </p:sp>
    </p:spTree>
  </p:cSld>
  <p:clrMapOvr>
    <a:masterClrMapping/>
  </p:clrMapOvr>
  <p:transition spd="slow">
    <p:pull/>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EB2C9379-AF66-4282-B9B0-C712DC5A52B2}" type="datetimeFigureOut">
              <a:rPr lang="en-US" smtClean="0"/>
              <a:t>5/31/2020</a:t>
            </a:fld>
            <a:endParaRPr lang="en-US"/>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en-US"/>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37F65587-5F57-4ED4-9D0F-2F323AF3C08A}" type="slidenum">
              <a:rPr lang="en-US" smtClean="0"/>
              <a:t>‹#›</a:t>
            </a:fld>
            <a:endParaRPr lang="en-US"/>
          </a:p>
        </p:txBody>
      </p:sp>
    </p:spTree>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EB2C9379-AF66-4282-B9B0-C712DC5A52B2}" type="datetimeFigureOut">
              <a:rPr lang="en-US" smtClean="0"/>
              <a:t>5/31/2020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7F65587-5F57-4ED4-9D0F-2F323AF3C08A}" type="slidenum">
              <a:rPr lang="en-US" smtClean="0"/>
              <a:t>‹#›</a:t>
            </a:fld>
            <a:endParaRPr lang="en-US"/>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EB2C9379-AF66-4282-B9B0-C712DC5A52B2}" type="datetimeFigureOut">
              <a:rPr lang="en-US" smtClean="0"/>
              <a:t>5/31/2020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7F65587-5F57-4ED4-9D0F-2F323AF3C08A}" type="slidenum">
              <a:rPr lang="en-US" smtClean="0"/>
              <a:t>‹#›</a:t>
            </a:fld>
            <a:endParaRPr lang="en-US"/>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EB2C9379-AF66-4282-B9B0-C712DC5A52B2}" type="datetimeFigureOut">
              <a:rPr lang="en-US" smtClean="0"/>
              <a:t>5/31/2020</a:t>
            </a:fld>
            <a:endParaRPr lang="en-US"/>
          </a:p>
        </p:txBody>
      </p:sp>
      <p:sp>
        <p:nvSpPr>
          <p:cNvPr id="7" name="عنصر نائب لرقم الشريحة 6"/>
          <p:cNvSpPr>
            <a:spLocks noGrp="1"/>
          </p:cNvSpPr>
          <p:nvPr>
            <p:ph type="sldNum" sz="quarter" idx="11"/>
          </p:nvPr>
        </p:nvSpPr>
        <p:spPr/>
        <p:txBody>
          <a:bodyPr rtlCol="0"/>
          <a:lstStyle/>
          <a:p>
            <a:fld id="{37F65587-5F57-4ED4-9D0F-2F323AF3C08A}" type="slidenum">
              <a:rPr lang="en-US" smtClean="0"/>
              <a:t>‹#›</a:t>
            </a:fld>
            <a:endParaRPr lang="en-US"/>
          </a:p>
        </p:txBody>
      </p:sp>
      <p:sp>
        <p:nvSpPr>
          <p:cNvPr id="8" name="عنصر نائب للتذييل 7"/>
          <p:cNvSpPr>
            <a:spLocks noGrp="1"/>
          </p:cNvSpPr>
          <p:nvPr>
            <p:ph type="ftr" sz="quarter" idx="12"/>
          </p:nvPr>
        </p:nvSpPr>
        <p:spPr/>
        <p:txBody>
          <a:bodyPr rtlCol="0"/>
          <a:lstStyle/>
          <a:p>
            <a:endParaRPr lang="en-US"/>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B2C9379-AF66-4282-B9B0-C712DC5A52B2}" type="datetimeFigureOut">
              <a:rPr lang="en-US" smtClean="0"/>
              <a:t>5/31/2020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7F65587-5F57-4ED4-9D0F-2F323AF3C08A}" type="slidenum">
              <a:rPr lang="en-US" smtClean="0"/>
              <a:t>‹#›</a:t>
            </a:fld>
            <a:endParaRPr lang="en-US"/>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EB2C9379-AF66-4282-B9B0-C712DC5A52B2}" type="datetimeFigureOut">
              <a:rPr lang="en-US" smtClean="0"/>
              <a:t>5/31/2020</a:t>
            </a:fld>
            <a:endParaRPr lang="en-US"/>
          </a:p>
        </p:txBody>
      </p:sp>
      <p:sp>
        <p:nvSpPr>
          <p:cNvPr id="22" name="عنصر نائب لرقم الشريحة 21"/>
          <p:cNvSpPr>
            <a:spLocks noGrp="1"/>
          </p:cNvSpPr>
          <p:nvPr>
            <p:ph type="sldNum" sz="quarter" idx="15"/>
          </p:nvPr>
        </p:nvSpPr>
        <p:spPr/>
        <p:txBody>
          <a:bodyPr rtlCol="0"/>
          <a:lstStyle/>
          <a:p>
            <a:fld id="{37F65587-5F57-4ED4-9D0F-2F323AF3C08A}" type="slidenum">
              <a:rPr lang="en-US" smtClean="0"/>
              <a:t>‹#›</a:t>
            </a:fld>
            <a:endParaRPr lang="en-US"/>
          </a:p>
        </p:txBody>
      </p:sp>
      <p:sp>
        <p:nvSpPr>
          <p:cNvPr id="23" name="عنصر نائب للتذييل 22"/>
          <p:cNvSpPr>
            <a:spLocks noGrp="1"/>
          </p:cNvSpPr>
          <p:nvPr>
            <p:ph type="ftr" sz="quarter" idx="16"/>
          </p:nvPr>
        </p:nvSpPr>
        <p:spPr/>
        <p:txBody>
          <a:bodyPr rtlCol="0"/>
          <a:lstStyle/>
          <a:p>
            <a:endParaRPr lang="en-US"/>
          </a:p>
        </p:txBody>
      </p:sp>
    </p:spTree>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EB2C9379-AF66-4282-B9B0-C712DC5A52B2}" type="datetimeFigureOut">
              <a:rPr lang="en-US" smtClean="0"/>
              <a:t>5/31/2020</a:t>
            </a:fld>
            <a:endParaRPr lang="en-US"/>
          </a:p>
        </p:txBody>
      </p:sp>
      <p:sp>
        <p:nvSpPr>
          <p:cNvPr id="18" name="عنصر نائب لرقم الشريحة 17"/>
          <p:cNvSpPr>
            <a:spLocks noGrp="1"/>
          </p:cNvSpPr>
          <p:nvPr>
            <p:ph type="sldNum" sz="quarter" idx="11"/>
          </p:nvPr>
        </p:nvSpPr>
        <p:spPr/>
        <p:txBody>
          <a:bodyPr rtlCol="0"/>
          <a:lstStyle/>
          <a:p>
            <a:fld id="{37F65587-5F57-4ED4-9D0F-2F323AF3C08A}" type="slidenum">
              <a:rPr lang="en-US" smtClean="0"/>
              <a:t>‹#›</a:t>
            </a:fld>
            <a:endParaRPr lang="en-US"/>
          </a:p>
        </p:txBody>
      </p:sp>
      <p:sp>
        <p:nvSpPr>
          <p:cNvPr id="21" name="عنصر نائب للتذييل 20"/>
          <p:cNvSpPr>
            <a:spLocks noGrp="1"/>
          </p:cNvSpPr>
          <p:nvPr>
            <p:ph type="ftr" sz="quarter" idx="12"/>
          </p:nvPr>
        </p:nvSpPr>
        <p:spPr/>
        <p:txBody>
          <a:bodyPr rtlCol="0"/>
          <a:lstStyle/>
          <a:p>
            <a:endParaRPr lang="en-US"/>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B2C9379-AF66-4282-B9B0-C712DC5A52B2}" type="datetimeFigureOut">
              <a:rPr lang="en-US" smtClean="0"/>
              <a:t>5/31/2020</a:t>
            </a:fld>
            <a:endParaRPr lang="en-US"/>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7F65587-5F57-4ED4-9D0F-2F323AF3C0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ransition spd="slow">
    <p:pull/>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EB2C9379-AF66-4282-B9B0-C712DC5A52B2}" type="datetimeFigureOut">
              <a:rPr lang="en-US" smtClean="0"/>
              <a:t>5/31/2020</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37F65587-5F57-4ED4-9D0F-2F323AF3C08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ransition spd="slow">
    <p:pull/>
  </p:transition>
  <p:timing>
    <p:tnLst>
      <p:par>
        <p:cTn id="1" dur="indefinite" restart="never" nodeType="tmRoot"/>
      </p:par>
    </p:tnLst>
  </p:timing>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27584" y="3789040"/>
            <a:ext cx="7704856" cy="3168352"/>
          </a:xfrm>
        </p:spPr>
        <p:txBody>
          <a:bodyPr/>
          <a:lstStyle/>
          <a:p>
            <a:pPr algn="ctr"/>
            <a:endParaRPr lang="ar-IQ" dirty="0" smtClean="0"/>
          </a:p>
          <a:p>
            <a:pPr algn="ctr"/>
            <a:endParaRPr lang="ar-IQ" dirty="0" smtClean="0"/>
          </a:p>
          <a:p>
            <a:pPr algn="ctr"/>
            <a:r>
              <a:rPr lang="ar-IQ" sz="3200" b="1" i="0" cap="all" spc="300" dirty="0" smtClean="0">
                <a:solidFill>
                  <a:srgbClr val="FFFF00"/>
                </a:solidFill>
                <a:latin typeface="AGA Arabesque Desktop" panose="05010101010101010101" pitchFamily="2" charset="2"/>
                <a:ea typeface="+mj-ea"/>
                <a:cs typeface="Akhbar MT" pitchFamily="2" charset="-78"/>
              </a:rPr>
              <a:t>           </a:t>
            </a:r>
            <a:r>
              <a:rPr lang="ar-IQ" sz="4000" cap="small" dirty="0">
                <a:solidFill>
                  <a:srgbClr val="FFFF00"/>
                </a:solidFill>
                <a:latin typeface="AGA Arabesque Desktop" panose="05010101010101010101" pitchFamily="2" charset="2"/>
                <a:ea typeface="+mj-ea"/>
                <a:cs typeface="Akhbar MT" pitchFamily="2" charset="-78"/>
              </a:rPr>
              <a:t>إعداد         </a:t>
            </a:r>
          </a:p>
          <a:p>
            <a:pPr algn="ctr"/>
            <a:r>
              <a:rPr lang="ar-IQ" sz="4000" cap="small" dirty="0">
                <a:solidFill>
                  <a:srgbClr val="FFFF00"/>
                </a:solidFill>
                <a:latin typeface="AGA Arabesque Desktop" panose="05010101010101010101" pitchFamily="2" charset="2"/>
                <a:ea typeface="+mj-ea"/>
                <a:cs typeface="Akhbar MT" pitchFamily="2" charset="-78"/>
              </a:rPr>
              <a:t>المدرس : عمار غازي ابراهيم </a:t>
            </a:r>
          </a:p>
          <a:p>
            <a:pPr algn="ctr"/>
            <a:endParaRPr lang="en-US" sz="3600" cap="small" dirty="0">
              <a:latin typeface="+mj-lt"/>
              <a:ea typeface="+mj-ea"/>
              <a:cs typeface="+mj-cs"/>
            </a:endParaRPr>
          </a:p>
        </p:txBody>
      </p:sp>
      <p:sp>
        <p:nvSpPr>
          <p:cNvPr id="2" name="عنوان 1"/>
          <p:cNvSpPr>
            <a:spLocks noGrp="1"/>
          </p:cNvSpPr>
          <p:nvPr>
            <p:ph type="title"/>
          </p:nvPr>
        </p:nvSpPr>
        <p:spPr>
          <a:xfrm>
            <a:off x="1295128" y="1461605"/>
            <a:ext cx="7237312" cy="2232247"/>
          </a:xfrm>
        </p:spPr>
        <p:txBody>
          <a:bodyPr>
            <a:normAutofit fontScale="90000"/>
          </a:bodyPr>
          <a:lstStyle/>
          <a:p>
            <a:pPr algn="r" rtl="1"/>
            <a:r>
              <a:rPr lang="ar-IQ" sz="2200" b="1" dirty="0" smtClean="0"/>
              <a:t>                                    </a:t>
            </a:r>
            <a:br>
              <a:rPr lang="ar-IQ" sz="2200" b="1" dirty="0" smtClean="0"/>
            </a:br>
            <a:r>
              <a:rPr lang="ar-IQ" sz="2200" dirty="0"/>
              <a:t>    </a:t>
            </a:r>
            <a:r>
              <a:rPr lang="ar-IQ" sz="2700" dirty="0"/>
              <a:t>   </a:t>
            </a:r>
            <a:r>
              <a:rPr lang="ar-IQ" sz="2700" dirty="0" smtClean="0"/>
              <a:t/>
            </a:r>
            <a:br>
              <a:rPr lang="ar-IQ" sz="2700" dirty="0" smtClean="0"/>
            </a:br>
            <a:r>
              <a:rPr lang="ar-IQ" sz="2700" dirty="0"/>
              <a:t/>
            </a:r>
            <a:br>
              <a:rPr lang="ar-IQ" sz="2700" dirty="0"/>
            </a:br>
            <a:r>
              <a:rPr lang="ar-IQ" sz="2700" dirty="0" smtClean="0"/>
              <a:t>              </a:t>
            </a:r>
            <a:r>
              <a:rPr lang="ar-IQ" sz="2700" dirty="0" smtClean="0">
                <a:solidFill>
                  <a:srgbClr val="FFFF00"/>
                </a:solidFill>
              </a:rPr>
              <a:t>جامعة </a:t>
            </a:r>
            <a:r>
              <a:rPr lang="ar-IQ" sz="2700" dirty="0">
                <a:solidFill>
                  <a:srgbClr val="FFFF00"/>
                </a:solidFill>
              </a:rPr>
              <a:t>ديالى                                                                                                </a:t>
            </a:r>
            <a:r>
              <a:rPr lang="ar-IQ" sz="2700" dirty="0" smtClean="0">
                <a:solidFill>
                  <a:srgbClr val="FFFF00"/>
                </a:solidFill>
              </a:rPr>
              <a:t>           </a:t>
            </a:r>
            <a:r>
              <a:rPr lang="ar-IQ" sz="2700" b="1" dirty="0" smtClean="0">
                <a:solidFill>
                  <a:srgbClr val="FFFF00"/>
                </a:solidFill>
              </a:rPr>
              <a:t>الكورس الثاني  </a:t>
            </a:r>
            <a:br>
              <a:rPr lang="ar-IQ" sz="2700" b="1" dirty="0" smtClean="0">
                <a:solidFill>
                  <a:srgbClr val="FFFF00"/>
                </a:solidFill>
              </a:rPr>
            </a:br>
            <a:r>
              <a:rPr lang="ar-IQ" sz="2700" b="1" dirty="0" smtClean="0">
                <a:solidFill>
                  <a:srgbClr val="FFFF00"/>
                </a:solidFill>
              </a:rPr>
              <a:t>      كلية الإدارة والاقتصاد                                                                                               المادة : مبادئ محاسبة 2         </a:t>
            </a:r>
            <a:br>
              <a:rPr lang="ar-IQ" sz="2700" b="1" dirty="0" smtClean="0">
                <a:solidFill>
                  <a:srgbClr val="FFFF00"/>
                </a:solidFill>
              </a:rPr>
            </a:br>
            <a:r>
              <a:rPr lang="ar-IQ" sz="2700" b="1" dirty="0" smtClean="0">
                <a:solidFill>
                  <a:srgbClr val="FFFF00"/>
                </a:solidFill>
              </a:rPr>
              <a:t>        </a:t>
            </a:r>
            <a:r>
              <a:rPr lang="ar-IQ" sz="2700" dirty="0" smtClean="0">
                <a:solidFill>
                  <a:srgbClr val="FFFF00"/>
                </a:solidFill>
              </a:rPr>
              <a:t> </a:t>
            </a:r>
            <a:r>
              <a:rPr lang="ar-IQ" sz="2700" dirty="0">
                <a:solidFill>
                  <a:srgbClr val="FFFF00"/>
                </a:solidFill>
              </a:rPr>
              <a:t>قسم الإدارة العامة                                                                                                                                </a:t>
            </a:r>
            <a:r>
              <a:rPr lang="ar-IQ" sz="4000" b="1" dirty="0"/>
              <a:t/>
            </a:r>
            <a:br>
              <a:rPr lang="ar-IQ" sz="4000" b="1" dirty="0"/>
            </a:br>
            <a:r>
              <a:rPr lang="ar-IQ" sz="4000" b="1" dirty="0" smtClean="0"/>
              <a:t>                          </a:t>
            </a:r>
            <a:r>
              <a:rPr lang="ar-IQ" sz="3600" b="1" dirty="0" smtClean="0"/>
              <a:t/>
            </a:r>
            <a:br>
              <a:rPr lang="ar-IQ" sz="3600" b="1" dirty="0" smtClean="0"/>
            </a:br>
            <a:r>
              <a:rPr lang="ar-IQ" sz="4000" b="1" dirty="0" smtClean="0">
                <a:solidFill>
                  <a:srgbClr val="FFFF00"/>
                </a:solidFill>
              </a:rPr>
              <a:t>                            </a:t>
            </a:r>
            <a:r>
              <a:rPr lang="ar-IQ" sz="3600" b="1" dirty="0" smtClean="0">
                <a:solidFill>
                  <a:srgbClr val="FFFF00"/>
                </a:solidFill>
              </a:rPr>
              <a:t>الموضوع / عمليات البضاعة /   محاضرة </a:t>
            </a:r>
            <a:r>
              <a:rPr lang="ar-IQ" sz="4000" dirty="0" smtClean="0">
                <a:solidFill>
                  <a:srgbClr val="FFFF00"/>
                </a:solidFill>
              </a:rPr>
              <a:t>4 </a:t>
            </a:r>
            <a:r>
              <a:rPr lang="ar-IQ" sz="4000" b="1" dirty="0" smtClean="0">
                <a:solidFill>
                  <a:srgbClr val="FFFF00"/>
                </a:solidFill>
              </a:rPr>
              <a:t/>
            </a:r>
            <a:br>
              <a:rPr lang="ar-IQ" sz="4000" b="1" dirty="0" smtClean="0">
                <a:solidFill>
                  <a:srgbClr val="FFFF00"/>
                </a:solidFill>
              </a:rPr>
            </a:br>
            <a:r>
              <a:rPr lang="ar-IQ" sz="4000" b="1" dirty="0" smtClean="0">
                <a:solidFill>
                  <a:srgbClr val="FFFF00"/>
                </a:solidFill>
              </a:rPr>
              <a:t>                                               </a:t>
            </a:r>
            <a:r>
              <a:rPr lang="en-US" sz="4000" b="1" dirty="0" smtClean="0">
                <a:solidFill>
                  <a:srgbClr val="FFFF00"/>
                </a:solidFill>
              </a:rPr>
              <a:t>     </a:t>
            </a:r>
            <a:r>
              <a:rPr lang="ar-IQ" sz="4000" b="1" dirty="0" smtClean="0">
                <a:solidFill>
                  <a:srgbClr val="FFFF00"/>
                </a:solidFill>
              </a:rPr>
              <a:t> </a:t>
            </a:r>
            <a:endParaRPr lang="en-US" sz="4000" b="1" dirty="0">
              <a:solidFill>
                <a:srgbClr val="FFFF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347179"/>
            <a:ext cx="1066800" cy="11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3513099"/>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188640"/>
            <a:ext cx="8291264" cy="6480720"/>
          </a:xfrm>
        </p:spPr>
        <p:txBody>
          <a:bodyPr>
            <a:normAutofit fontScale="92500" lnSpcReduction="10000"/>
          </a:bodyPr>
          <a:lstStyle/>
          <a:p>
            <a:pPr marL="0" indent="0" algn="ctr" rtl="1">
              <a:buNone/>
            </a:pPr>
            <a:r>
              <a:rPr lang="ar-IQ" sz="2000" b="1" dirty="0" smtClean="0"/>
              <a:t>الفصل الرابع </a:t>
            </a:r>
          </a:p>
          <a:p>
            <a:pPr marL="0" indent="0" algn="ctr" rtl="1">
              <a:buNone/>
            </a:pPr>
            <a:r>
              <a:rPr lang="ar-IQ" sz="2000" b="1" dirty="0" smtClean="0"/>
              <a:t>عمليات البضاعة </a:t>
            </a:r>
          </a:p>
          <a:p>
            <a:pPr marL="0" indent="0" algn="r" rtl="1">
              <a:buNone/>
            </a:pPr>
            <a:r>
              <a:rPr lang="ar-IQ" sz="2000" b="1" dirty="0" smtClean="0"/>
              <a:t>أولا : عمليات البيع والشراء :</a:t>
            </a:r>
          </a:p>
          <a:p>
            <a:pPr marL="0" indent="0" algn="r" rtl="1">
              <a:buNone/>
            </a:pPr>
            <a:r>
              <a:rPr lang="ar-IQ" sz="2000" b="1" dirty="0" smtClean="0"/>
              <a:t>مثال : اشترت محلات حسن بضاعة بقيمة ( 12000 ) دينار نقدا من التاجر </a:t>
            </a:r>
            <a:r>
              <a:rPr lang="ar-IQ" sz="2000" b="1" dirty="0" smtClean="0"/>
              <a:t>محمد </a:t>
            </a:r>
            <a:r>
              <a:rPr lang="ar-IQ" sz="2000" b="1" dirty="0" smtClean="0"/>
              <a:t>، وفي حالة تم شراء بضاعة بقيمة (8000) على الحساب من التاجر احمد .</a:t>
            </a:r>
          </a:p>
          <a:p>
            <a:pPr marL="0" indent="0" algn="r" rtl="1">
              <a:buNone/>
            </a:pPr>
            <a:r>
              <a:rPr lang="ar-IQ" sz="2000" b="1" dirty="0" smtClean="0"/>
              <a:t>م / تسجيل القيود اللازمة </a:t>
            </a:r>
          </a:p>
          <a:p>
            <a:pPr marL="0" indent="0" algn="r" rtl="1">
              <a:buNone/>
            </a:pPr>
            <a:r>
              <a:rPr lang="ar-IQ" sz="2000" b="1" dirty="0"/>
              <a:t> </a:t>
            </a:r>
            <a:r>
              <a:rPr lang="ar-IQ" sz="2000" b="1" dirty="0" smtClean="0"/>
              <a:t>           12000 من حــ/ المشتريات </a:t>
            </a:r>
          </a:p>
          <a:p>
            <a:pPr marL="0" indent="0" algn="r" rtl="1">
              <a:buNone/>
            </a:pPr>
            <a:r>
              <a:rPr lang="ar-IQ" sz="2000" b="1" dirty="0"/>
              <a:t> </a:t>
            </a:r>
            <a:r>
              <a:rPr lang="ar-IQ" sz="2000" b="1" dirty="0" smtClean="0"/>
              <a:t>                    12000 الى حــ/ النقدية </a:t>
            </a:r>
          </a:p>
          <a:p>
            <a:pPr marL="0" indent="0" algn="r" rtl="1">
              <a:buNone/>
            </a:pPr>
            <a:r>
              <a:rPr lang="ar-IQ" sz="2000" b="1" dirty="0"/>
              <a:t> </a:t>
            </a:r>
            <a:r>
              <a:rPr lang="ar-IQ" sz="2000" b="1" dirty="0" smtClean="0"/>
              <a:t>                عن شراء بضاعة نقدا  </a:t>
            </a:r>
          </a:p>
          <a:p>
            <a:pPr marL="0" indent="0" algn="r" rtl="1">
              <a:buNone/>
            </a:pPr>
            <a:r>
              <a:rPr lang="ar-IQ" sz="2000" b="1" dirty="0" smtClean="0"/>
              <a:t>...........................................................</a:t>
            </a:r>
          </a:p>
          <a:p>
            <a:pPr marL="0" indent="0" algn="r" rtl="1">
              <a:buNone/>
            </a:pPr>
            <a:r>
              <a:rPr lang="ar-IQ" sz="2000" b="1" dirty="0"/>
              <a:t> </a:t>
            </a:r>
            <a:r>
              <a:rPr lang="ar-IQ" sz="2000" b="1" dirty="0" smtClean="0"/>
              <a:t>         8000 من حــ/ المشتريات </a:t>
            </a:r>
          </a:p>
          <a:p>
            <a:pPr marL="0" indent="0" algn="r" rtl="1">
              <a:buNone/>
            </a:pPr>
            <a:r>
              <a:rPr lang="ar-IQ" sz="2000" b="1" dirty="0"/>
              <a:t> </a:t>
            </a:r>
            <a:r>
              <a:rPr lang="ar-IQ" sz="2000" b="1" dirty="0" smtClean="0"/>
              <a:t>                  8000 الى حـــ/ الدائنون </a:t>
            </a:r>
          </a:p>
          <a:p>
            <a:pPr marL="0" indent="0" algn="r" rtl="1">
              <a:buNone/>
            </a:pPr>
            <a:r>
              <a:rPr lang="ar-IQ" sz="2000" b="1" dirty="0"/>
              <a:t> </a:t>
            </a:r>
            <a:r>
              <a:rPr lang="ar-IQ" sz="2000" b="1" dirty="0" smtClean="0"/>
              <a:t>              عن شراء بضاعة بالآجل </a:t>
            </a:r>
          </a:p>
          <a:p>
            <a:pPr marL="0" indent="0" algn="r" rtl="1">
              <a:buNone/>
            </a:pPr>
            <a:r>
              <a:rPr lang="ar-IQ" sz="2000" b="1" dirty="0" smtClean="0"/>
              <a:t>..........................................................</a:t>
            </a:r>
          </a:p>
          <a:p>
            <a:pPr marL="0" indent="0" algn="r" rtl="1">
              <a:buNone/>
            </a:pPr>
            <a:r>
              <a:rPr lang="ar-IQ" sz="2000" b="1" dirty="0" smtClean="0"/>
              <a:t>   في حالة تسجيل الحالتين في قيد واحد :</a:t>
            </a:r>
          </a:p>
          <a:p>
            <a:pPr marL="0" indent="0" algn="r" rtl="1">
              <a:buNone/>
            </a:pPr>
            <a:r>
              <a:rPr lang="ar-IQ" sz="2000" b="1" dirty="0"/>
              <a:t> </a:t>
            </a:r>
            <a:r>
              <a:rPr lang="ar-IQ" sz="2000" b="1" dirty="0" smtClean="0"/>
              <a:t>        20000 من حـــ/ المشتريات </a:t>
            </a:r>
          </a:p>
          <a:p>
            <a:pPr marL="0" indent="0" algn="r" rtl="1">
              <a:buNone/>
            </a:pPr>
            <a:r>
              <a:rPr lang="ar-IQ" sz="2000" b="1" dirty="0"/>
              <a:t> </a:t>
            </a:r>
            <a:r>
              <a:rPr lang="ar-IQ" sz="2000" b="1" dirty="0" smtClean="0"/>
              <a:t>                     الى مذكورين </a:t>
            </a:r>
          </a:p>
          <a:p>
            <a:pPr marL="0" indent="0" algn="r" rtl="1">
              <a:buNone/>
            </a:pPr>
            <a:r>
              <a:rPr lang="ar-IQ" sz="2000" b="1" dirty="0"/>
              <a:t> </a:t>
            </a:r>
            <a:r>
              <a:rPr lang="ar-IQ" sz="2000" b="1" dirty="0" smtClean="0"/>
              <a:t>                12000 حـــ/ النقدية </a:t>
            </a:r>
          </a:p>
          <a:p>
            <a:pPr algn="r" rtl="1">
              <a:buFontTx/>
              <a:buChar char="-"/>
            </a:pPr>
            <a:r>
              <a:rPr lang="ar-IQ" sz="2000" b="1" dirty="0"/>
              <a:t> </a:t>
            </a:r>
            <a:r>
              <a:rPr lang="ar-IQ" sz="2000" b="1" dirty="0" smtClean="0"/>
              <a:t>           8000  حــــ/ الدائنون </a:t>
            </a:r>
            <a:r>
              <a:rPr lang="ar-IQ" sz="2000" b="1" dirty="0" smtClean="0"/>
              <a:t>( التاجر محمد ) </a:t>
            </a:r>
            <a:endParaRPr lang="ar-IQ" sz="2000" b="1" dirty="0" smtClean="0"/>
          </a:p>
        </p:txBody>
      </p:sp>
    </p:spTree>
    <p:extLst>
      <p:ext uri="{BB962C8B-B14F-4D97-AF65-F5344CB8AC3E}">
        <p14:creationId xmlns:p14="http://schemas.microsoft.com/office/powerpoint/2010/main" val="2433380676"/>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260648"/>
            <a:ext cx="8219256" cy="6597352"/>
          </a:xfrm>
        </p:spPr>
        <p:txBody>
          <a:bodyPr>
            <a:normAutofit lnSpcReduction="10000"/>
          </a:bodyPr>
          <a:lstStyle/>
          <a:p>
            <a:pPr marL="0" indent="0" algn="r" rtl="1">
              <a:lnSpc>
                <a:spcPct val="90000"/>
              </a:lnSpc>
              <a:buNone/>
            </a:pPr>
            <a:endParaRPr lang="ar-IQ" sz="2000" b="1" dirty="0" smtClean="0"/>
          </a:p>
          <a:p>
            <a:pPr marL="0" indent="0" algn="r" rtl="1">
              <a:lnSpc>
                <a:spcPct val="90000"/>
              </a:lnSpc>
              <a:buNone/>
            </a:pPr>
            <a:r>
              <a:rPr lang="ar-IQ" sz="2000" b="1" dirty="0" smtClean="0"/>
              <a:t>ثانيا </a:t>
            </a:r>
            <a:r>
              <a:rPr lang="ar-IQ" sz="2000" b="1" dirty="0"/>
              <a:t>: </a:t>
            </a:r>
            <a:r>
              <a:rPr lang="ar-IQ" sz="2000" b="1" dirty="0" smtClean="0"/>
              <a:t>مردودات ومسموحات المشتريات </a:t>
            </a:r>
          </a:p>
          <a:p>
            <a:pPr marL="0" indent="0" algn="just" rtl="1">
              <a:lnSpc>
                <a:spcPct val="150000"/>
              </a:lnSpc>
              <a:buNone/>
            </a:pPr>
            <a:r>
              <a:rPr lang="ar-IQ" sz="1900" b="1" dirty="0" smtClean="0"/>
              <a:t>مثال / لو تبين ان محلات حسن قامت بفحص البضاعة المشترات من التاجر </a:t>
            </a:r>
            <a:r>
              <a:rPr lang="ar-IQ" sz="1900" b="1" dirty="0" smtClean="0"/>
              <a:t>محمد </a:t>
            </a:r>
            <a:r>
              <a:rPr lang="ar-IQ" sz="1900" b="1" dirty="0" smtClean="0"/>
              <a:t>غير مطابقة للمواصفات بقيمة 1200 وتمت اعادتها ، وكذلك اكتشفت عيوبا في جزء آخر من نفس البضاعة واتفقت مع التاجر على تخفيض في السعر مقداره  ( 800 ) دينار .</a:t>
            </a:r>
          </a:p>
          <a:p>
            <a:pPr marL="0" indent="0" algn="just" rtl="1">
              <a:lnSpc>
                <a:spcPct val="150000"/>
              </a:lnSpc>
              <a:buNone/>
            </a:pPr>
            <a:r>
              <a:rPr lang="ar-IQ" sz="1900" b="1" dirty="0"/>
              <a:t> </a:t>
            </a:r>
            <a:r>
              <a:rPr lang="ar-IQ" sz="1900" b="1" dirty="0" smtClean="0"/>
              <a:t>            1200 من حــ/ الدائنون </a:t>
            </a:r>
          </a:p>
          <a:p>
            <a:pPr marL="0" indent="0" algn="just" rtl="1">
              <a:lnSpc>
                <a:spcPct val="150000"/>
              </a:lnSpc>
              <a:buNone/>
            </a:pPr>
            <a:r>
              <a:rPr lang="ar-IQ" sz="1900" b="1" dirty="0"/>
              <a:t> </a:t>
            </a:r>
            <a:r>
              <a:rPr lang="ar-IQ" sz="1900" b="1" dirty="0" smtClean="0"/>
              <a:t>                         1200 الى حـــ/ </a:t>
            </a:r>
            <a:r>
              <a:rPr lang="ar-IQ" sz="1900" b="1" dirty="0"/>
              <a:t>مردودات ومسموحات </a:t>
            </a:r>
            <a:r>
              <a:rPr lang="ar-IQ" sz="1900" b="1" dirty="0" smtClean="0"/>
              <a:t>المشتريات</a:t>
            </a:r>
          </a:p>
          <a:p>
            <a:pPr marL="0" indent="0" algn="just" rtl="1">
              <a:buNone/>
            </a:pPr>
            <a:r>
              <a:rPr lang="ar-IQ" sz="1900" b="1" dirty="0"/>
              <a:t> </a:t>
            </a:r>
            <a:r>
              <a:rPr lang="ar-IQ" sz="1900" b="1" dirty="0" smtClean="0"/>
              <a:t>                تخفيض قيمة الدائنون بمقدار البضاعة المرجعة </a:t>
            </a:r>
          </a:p>
          <a:p>
            <a:pPr marL="0" indent="0" algn="just" rtl="1">
              <a:buNone/>
            </a:pPr>
            <a:r>
              <a:rPr lang="ar-IQ" sz="1900" b="1" dirty="0" smtClean="0"/>
              <a:t>..........................................................................</a:t>
            </a:r>
          </a:p>
          <a:p>
            <a:pPr marL="0" indent="0" algn="just" rtl="1">
              <a:lnSpc>
                <a:spcPct val="150000"/>
              </a:lnSpc>
              <a:buNone/>
            </a:pPr>
            <a:r>
              <a:rPr lang="ar-IQ" sz="1900" b="1" dirty="0"/>
              <a:t> </a:t>
            </a:r>
            <a:r>
              <a:rPr lang="ar-IQ" sz="1900" b="1" dirty="0" smtClean="0"/>
              <a:t>          800 من حـــ/ الدائنون </a:t>
            </a:r>
          </a:p>
          <a:p>
            <a:pPr marL="0" indent="0" algn="just" rtl="1">
              <a:lnSpc>
                <a:spcPct val="150000"/>
              </a:lnSpc>
              <a:buNone/>
            </a:pPr>
            <a:r>
              <a:rPr lang="ar-IQ" sz="1900" b="1" dirty="0"/>
              <a:t> </a:t>
            </a:r>
            <a:r>
              <a:rPr lang="ar-IQ" sz="1900" b="1" dirty="0" smtClean="0"/>
              <a:t>                      800 الى حـــ/ </a:t>
            </a:r>
            <a:r>
              <a:rPr lang="ar-IQ" sz="1900" b="1" dirty="0"/>
              <a:t> مردودات ومسموحات </a:t>
            </a:r>
            <a:r>
              <a:rPr lang="ar-IQ" sz="1900" b="1" dirty="0" smtClean="0"/>
              <a:t>المشتريات               </a:t>
            </a:r>
            <a:endParaRPr lang="ar-IQ" sz="1900" b="1" dirty="0"/>
          </a:p>
          <a:p>
            <a:pPr marL="0" indent="0" algn="just" rtl="1">
              <a:buNone/>
            </a:pPr>
            <a:r>
              <a:rPr lang="ar-IQ" sz="1900" b="1" dirty="0" smtClean="0"/>
              <a:t>             </a:t>
            </a:r>
            <a:r>
              <a:rPr lang="ar-IQ" sz="1900" b="1" dirty="0"/>
              <a:t> تخفيض قيمة الدائنون بمقدار </a:t>
            </a:r>
            <a:r>
              <a:rPr lang="ar-IQ" sz="1900" b="1" dirty="0" smtClean="0"/>
              <a:t>تخفيض قيمة البضاعة  </a:t>
            </a:r>
          </a:p>
          <a:p>
            <a:pPr marL="0" indent="0" algn="just" rtl="1">
              <a:buNone/>
            </a:pPr>
            <a:r>
              <a:rPr lang="ar-IQ" sz="1900" b="1" dirty="0" smtClean="0"/>
              <a:t>..........................................................................</a:t>
            </a:r>
          </a:p>
          <a:p>
            <a:pPr marL="0" indent="0" algn="just" rtl="1">
              <a:buNone/>
            </a:pPr>
            <a:r>
              <a:rPr lang="ar-IQ" sz="1900" b="1" dirty="0">
                <a:solidFill>
                  <a:srgbClr val="FF0000"/>
                </a:solidFill>
              </a:rPr>
              <a:t> </a:t>
            </a:r>
            <a:r>
              <a:rPr lang="ar-IQ" sz="1900" b="1" dirty="0" smtClean="0">
                <a:solidFill>
                  <a:srgbClr val="FF0000"/>
                </a:solidFill>
              </a:rPr>
              <a:t> </a:t>
            </a:r>
            <a:r>
              <a:rPr lang="ar-IQ" sz="1900" b="1" dirty="0" smtClean="0">
                <a:solidFill>
                  <a:srgbClr val="FF0000"/>
                </a:solidFill>
              </a:rPr>
              <a:t>* تم تخفيض مبلغ ( 1200 ) ومبلغ ( 800 ) من حساب الدائنون لان الدائنون ( التاجر احمد ) هو التزام على الشركة وبما انه تم ارجاع قسم من البضاعة المشترات من قبل مشروع حسن الى احمد وتم الحصول على مسموحات من قبل التاجر احمد لصالح مشروع حسن بسبب اكتشاف عيوب في البضاعة </a:t>
            </a:r>
            <a:r>
              <a:rPr lang="ar-IQ" sz="1900" b="1" dirty="0" err="1" smtClean="0">
                <a:solidFill>
                  <a:srgbClr val="FF0000"/>
                </a:solidFill>
              </a:rPr>
              <a:t>فاذن</a:t>
            </a:r>
            <a:r>
              <a:rPr lang="ar-IQ" sz="1900" b="1" dirty="0" smtClean="0">
                <a:solidFill>
                  <a:srgbClr val="FF0000"/>
                </a:solidFill>
              </a:rPr>
              <a:t> سيتم تخفيض الالتزامات بقدر البضاعة المرجعة والمسموحات التي حصل عليها مشروع حسن </a:t>
            </a:r>
            <a:r>
              <a:rPr lang="ar-IQ" sz="1900" b="1" dirty="0">
                <a:solidFill>
                  <a:srgbClr val="FF0000"/>
                </a:solidFill>
              </a:rPr>
              <a:t>.</a:t>
            </a:r>
            <a:endParaRPr lang="ar-IQ" sz="1900" b="1" dirty="0">
              <a:solidFill>
                <a:srgbClr val="FF0000"/>
              </a:solidFill>
            </a:endParaRPr>
          </a:p>
        </p:txBody>
      </p:sp>
      <p:sp>
        <p:nvSpPr>
          <p:cNvPr id="2" name="مستطيل مستدير الزوايا 1"/>
          <p:cNvSpPr/>
          <p:nvPr/>
        </p:nvSpPr>
        <p:spPr>
          <a:xfrm>
            <a:off x="179512" y="1979622"/>
            <a:ext cx="2880320" cy="1800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t"/>
          <a:lstStyle/>
          <a:p>
            <a:pPr algn="r"/>
            <a:endParaRPr lang="ar-IQ" dirty="0" smtClean="0"/>
          </a:p>
          <a:p>
            <a:pPr algn="r">
              <a:lnSpc>
                <a:spcPct val="150000"/>
              </a:lnSpc>
            </a:pPr>
            <a:r>
              <a:rPr lang="ar-IQ" b="1" dirty="0" smtClean="0">
                <a:solidFill>
                  <a:schemeClr val="tx1"/>
                </a:solidFill>
              </a:rPr>
              <a:t>قيد الشراء في الشريحة السابقة:</a:t>
            </a:r>
          </a:p>
          <a:p>
            <a:pPr algn="r">
              <a:lnSpc>
                <a:spcPct val="150000"/>
              </a:lnSpc>
            </a:pPr>
            <a:r>
              <a:rPr lang="ar-IQ" b="1" dirty="0">
                <a:solidFill>
                  <a:schemeClr val="tx1"/>
                </a:solidFill>
              </a:rPr>
              <a:t> </a:t>
            </a:r>
            <a:r>
              <a:rPr lang="ar-IQ" b="1" dirty="0" smtClean="0">
                <a:solidFill>
                  <a:schemeClr val="tx1"/>
                </a:solidFill>
              </a:rPr>
              <a:t>   8000 من حــ/ المشتريات </a:t>
            </a:r>
          </a:p>
          <a:p>
            <a:pPr algn="r">
              <a:lnSpc>
                <a:spcPct val="150000"/>
              </a:lnSpc>
            </a:pPr>
            <a:r>
              <a:rPr lang="ar-IQ" b="1" dirty="0">
                <a:solidFill>
                  <a:schemeClr val="tx1"/>
                </a:solidFill>
              </a:rPr>
              <a:t> </a:t>
            </a:r>
            <a:r>
              <a:rPr lang="ar-IQ" b="1" dirty="0" smtClean="0">
                <a:solidFill>
                  <a:schemeClr val="tx1"/>
                </a:solidFill>
              </a:rPr>
              <a:t>           8000 الى حـــ/ الدائنون </a:t>
            </a:r>
            <a:endParaRPr lang="en-US" b="1" dirty="0">
              <a:solidFill>
                <a:schemeClr val="tx1"/>
              </a:solidFill>
            </a:endParaRPr>
          </a:p>
        </p:txBody>
      </p:sp>
      <p:cxnSp>
        <p:nvCxnSpPr>
          <p:cNvPr id="5" name="رابط مستقيم 4"/>
          <p:cNvCxnSpPr/>
          <p:nvPr/>
        </p:nvCxnSpPr>
        <p:spPr>
          <a:xfrm>
            <a:off x="755576" y="3645024"/>
            <a:ext cx="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a:off x="755576" y="4077072"/>
            <a:ext cx="50405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مستطيل 9"/>
          <p:cNvSpPr/>
          <p:nvPr/>
        </p:nvSpPr>
        <p:spPr>
          <a:xfrm>
            <a:off x="179512" y="4221088"/>
            <a:ext cx="3096344" cy="1152128"/>
          </a:xfrm>
          <a:prstGeom prst="rect">
            <a:avLst/>
          </a:prstGeom>
        </p:spPr>
        <p:style>
          <a:lnRef idx="3">
            <a:schemeClr val="lt1"/>
          </a:lnRef>
          <a:fillRef idx="1">
            <a:schemeClr val="accent4"/>
          </a:fillRef>
          <a:effectRef idx="1">
            <a:schemeClr val="accent4"/>
          </a:effectRef>
          <a:fontRef idx="minor">
            <a:schemeClr val="lt1"/>
          </a:fontRef>
        </p:style>
        <p:txBody>
          <a:bodyPr rtlCol="0" anchor="t"/>
          <a:lstStyle/>
          <a:p>
            <a:pPr algn="r">
              <a:lnSpc>
                <a:spcPct val="150000"/>
              </a:lnSpc>
            </a:pPr>
            <a:r>
              <a:rPr lang="ar-IQ" b="1" dirty="0" smtClean="0">
                <a:solidFill>
                  <a:srgbClr val="FF0000"/>
                </a:solidFill>
              </a:rPr>
              <a:t>الدائنون = 8000 – ( 1200+800 ) </a:t>
            </a:r>
          </a:p>
          <a:p>
            <a:pPr algn="r">
              <a:lnSpc>
                <a:spcPct val="150000"/>
              </a:lnSpc>
            </a:pPr>
            <a:r>
              <a:rPr lang="ar-IQ" b="1" dirty="0" smtClean="0">
                <a:solidFill>
                  <a:srgbClr val="FF0000"/>
                </a:solidFill>
              </a:rPr>
              <a:t>=  6000   الدائنون بعد التخفيض</a:t>
            </a:r>
            <a:endParaRPr lang="en-US" b="1" dirty="0">
              <a:solidFill>
                <a:srgbClr val="FF0000"/>
              </a:solidFill>
            </a:endParaRPr>
          </a:p>
        </p:txBody>
      </p:sp>
    </p:spTree>
    <p:extLst>
      <p:ext uri="{BB962C8B-B14F-4D97-AF65-F5344CB8AC3E}">
        <p14:creationId xmlns:p14="http://schemas.microsoft.com/office/powerpoint/2010/main" val="183984839"/>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116632"/>
            <a:ext cx="8147248" cy="6141296"/>
          </a:xfrm>
        </p:spPr>
        <p:txBody>
          <a:bodyPr>
            <a:noAutofit/>
          </a:bodyPr>
          <a:lstStyle/>
          <a:p>
            <a:pPr marL="0" indent="0" algn="r" rtl="1">
              <a:buNone/>
            </a:pPr>
            <a:r>
              <a:rPr lang="ar-IQ" sz="1900" b="1" dirty="0" smtClean="0"/>
              <a:t>ثالثا : مصروفات نقل البضاعة </a:t>
            </a:r>
            <a:r>
              <a:rPr lang="ar-IQ" sz="1900" b="1" dirty="0" smtClean="0"/>
              <a:t>( شروط تسليم البضاعة ) </a:t>
            </a:r>
            <a:endParaRPr lang="ar-IQ" sz="1900" b="1" dirty="0" smtClean="0"/>
          </a:p>
          <a:p>
            <a:pPr marL="0" indent="0" algn="r" rtl="1">
              <a:buNone/>
            </a:pPr>
            <a:r>
              <a:rPr lang="ar-IQ" sz="1900" b="1" dirty="0" smtClean="0"/>
              <a:t>1- التسليم محل المشتري </a:t>
            </a:r>
          </a:p>
          <a:p>
            <a:pPr marL="0" indent="0" algn="r" rtl="1">
              <a:buNone/>
            </a:pPr>
            <a:r>
              <a:rPr lang="ar-IQ" sz="1900" b="1" dirty="0" smtClean="0"/>
              <a:t>مثال / اشترى احمد بضاعة من محمد بمبلغ ( 500000 ) دينار نقدا ، وقد تم دفع مصروفات نقل البضاعة بمبلغ ( 25000 ) دينار وتم تحمل المصروفات وفقا للحالات الآتية :</a:t>
            </a:r>
          </a:p>
          <a:p>
            <a:pPr marL="0" indent="0" algn="r" rtl="1">
              <a:buNone/>
            </a:pPr>
            <a:r>
              <a:rPr lang="ar-IQ" sz="1900" b="1" dirty="0" smtClean="0"/>
              <a:t>1- التسليم محل المشتري ( يتحملها البائع )</a:t>
            </a:r>
          </a:p>
          <a:p>
            <a:pPr marL="0" indent="0" algn="r" rtl="1">
              <a:buNone/>
            </a:pPr>
            <a:r>
              <a:rPr lang="ar-IQ" sz="1900" b="1" dirty="0" smtClean="0"/>
              <a:t>2- التسليم محل البائع  ( يتحملها المشتري )</a:t>
            </a:r>
          </a:p>
          <a:p>
            <a:pPr marL="0" indent="0" algn="r" rtl="1">
              <a:buNone/>
            </a:pPr>
            <a:r>
              <a:rPr lang="ar-IQ" sz="1900" b="1" dirty="0" smtClean="0"/>
              <a:t>3- التسليم في مكان معين ( والتي يتحملها البائع والمشتري او حسب شروط معينة ) </a:t>
            </a:r>
          </a:p>
          <a:p>
            <a:pPr marL="0" indent="0" algn="r" rtl="1">
              <a:buNone/>
            </a:pPr>
            <a:r>
              <a:rPr lang="ar-IQ" sz="1900" b="1" dirty="0" smtClean="0"/>
              <a:t>الحل : </a:t>
            </a:r>
          </a:p>
          <a:p>
            <a:pPr marL="0" indent="0" algn="r" rtl="1">
              <a:buNone/>
            </a:pPr>
            <a:endParaRPr lang="ar-IQ" sz="2000" b="1" dirty="0" smtClean="0"/>
          </a:p>
          <a:p>
            <a:pPr marL="0" indent="0" algn="r" rtl="1">
              <a:buNone/>
            </a:pPr>
            <a:endParaRPr lang="ar-IQ" sz="2000" b="1" dirty="0" smtClean="0"/>
          </a:p>
          <a:p>
            <a:pPr marL="0" indent="0" algn="r" rtl="1">
              <a:buNone/>
            </a:pPr>
            <a:endParaRPr lang="ar-IQ" sz="2000" b="1" dirty="0"/>
          </a:p>
          <a:p>
            <a:pPr marL="0" indent="0" algn="r" rtl="1">
              <a:buNone/>
            </a:pPr>
            <a:endParaRPr lang="ar-IQ" sz="2000" b="1" dirty="0" smtClean="0"/>
          </a:p>
          <a:p>
            <a:pPr marL="0" indent="0" algn="r" rtl="1">
              <a:buNone/>
            </a:pPr>
            <a:endParaRPr lang="ar-IQ" sz="2000" b="1" dirty="0"/>
          </a:p>
          <a:p>
            <a:pPr marL="0" indent="0" algn="r" rtl="1">
              <a:buNone/>
            </a:pPr>
            <a:endParaRPr lang="ar-IQ" sz="2000" b="1" dirty="0" smtClean="0"/>
          </a:p>
          <a:p>
            <a:pPr marL="0" indent="0" algn="r" rtl="1">
              <a:buNone/>
            </a:pPr>
            <a:endParaRPr lang="ar-IQ" sz="2000" b="1" dirty="0"/>
          </a:p>
          <a:p>
            <a:pPr marL="0" indent="0" algn="just" rtl="1">
              <a:buNone/>
            </a:pPr>
            <a:r>
              <a:rPr lang="ar-IQ" sz="2000" b="1" dirty="0" smtClean="0">
                <a:solidFill>
                  <a:srgbClr val="FF0000"/>
                </a:solidFill>
              </a:rPr>
              <a:t>  </a:t>
            </a:r>
            <a:r>
              <a:rPr lang="ar-IQ" sz="1800" b="1" dirty="0" smtClean="0">
                <a:solidFill>
                  <a:srgbClr val="FF0000"/>
                </a:solidFill>
              </a:rPr>
              <a:t>* لو لاحظنا هنا ان مصاريف نقل البضاعة تحملها البائع لان الشرط كان التسليم محل المشتري وهذا يعني ان البضاعة واصلة للمشتري بسعر ( 500000 ) دينار ، وان البائع دفع مصاريف نقل البضاعة من قيمة  البضاعة المباعة    </a:t>
            </a:r>
            <a:r>
              <a:rPr lang="ar-IQ" sz="2000" b="1" dirty="0" smtClean="0"/>
              <a:t>.    </a:t>
            </a:r>
          </a:p>
        </p:txBody>
      </p:sp>
      <p:graphicFrame>
        <p:nvGraphicFramePr>
          <p:cNvPr id="2" name="جدول 1"/>
          <p:cNvGraphicFramePr>
            <a:graphicFrameLocks noGrp="1"/>
          </p:cNvGraphicFramePr>
          <p:nvPr>
            <p:extLst>
              <p:ext uri="{D42A27DB-BD31-4B8C-83A1-F6EECF244321}">
                <p14:modId xmlns:p14="http://schemas.microsoft.com/office/powerpoint/2010/main" val="731052044"/>
              </p:ext>
            </p:extLst>
          </p:nvPr>
        </p:nvGraphicFramePr>
        <p:xfrm>
          <a:off x="755576" y="2780928"/>
          <a:ext cx="7032104" cy="2754635"/>
        </p:xfrm>
        <a:graphic>
          <a:graphicData uri="http://schemas.openxmlformats.org/drawingml/2006/table">
            <a:tbl>
              <a:tblPr firstRow="1" bandRow="1">
                <a:tableStyleId>{5C22544A-7EE6-4342-B048-85BDC9FD1C3A}</a:tableStyleId>
              </a:tblPr>
              <a:tblGrid>
                <a:gridCol w="3384376"/>
                <a:gridCol w="3647728"/>
              </a:tblGrid>
              <a:tr h="468635">
                <a:tc>
                  <a:txBody>
                    <a:bodyPr/>
                    <a:lstStyle/>
                    <a:p>
                      <a:pPr algn="ctr" rtl="1"/>
                      <a:r>
                        <a:rPr lang="ar-IQ" dirty="0" smtClean="0">
                          <a:solidFill>
                            <a:schemeClr val="tx1"/>
                          </a:solidFill>
                        </a:rPr>
                        <a:t>سجلات البائع</a:t>
                      </a:r>
                      <a:r>
                        <a:rPr lang="ar-IQ" baseline="0" dirty="0" smtClean="0">
                          <a:solidFill>
                            <a:schemeClr val="tx1"/>
                          </a:solidFill>
                        </a:rPr>
                        <a:t> محمد</a:t>
                      </a:r>
                      <a:endParaRPr lang="en-US" dirty="0">
                        <a:solidFill>
                          <a:schemeClr val="tx1"/>
                        </a:solidFill>
                      </a:endParaRPr>
                    </a:p>
                  </a:txBody>
                  <a:tcPr/>
                </a:tc>
                <a:tc>
                  <a:txBody>
                    <a:bodyPr/>
                    <a:lstStyle/>
                    <a:p>
                      <a:pPr algn="ctr" rtl="1"/>
                      <a:r>
                        <a:rPr lang="ar-IQ" dirty="0" smtClean="0">
                          <a:solidFill>
                            <a:schemeClr val="tx1"/>
                          </a:solidFill>
                        </a:rPr>
                        <a:t>سجلات</a:t>
                      </a:r>
                      <a:r>
                        <a:rPr lang="ar-IQ" baseline="0" dirty="0" smtClean="0">
                          <a:solidFill>
                            <a:schemeClr val="tx1"/>
                          </a:solidFill>
                        </a:rPr>
                        <a:t> المشتري احمد </a:t>
                      </a:r>
                      <a:endParaRPr lang="en-US" dirty="0">
                        <a:solidFill>
                          <a:schemeClr val="tx1"/>
                        </a:solidFill>
                      </a:endParaRPr>
                    </a:p>
                  </a:txBody>
                  <a:tcPr/>
                </a:tc>
              </a:tr>
              <a:tr h="2195661">
                <a:tc>
                  <a:txBody>
                    <a:bodyPr/>
                    <a:lstStyle/>
                    <a:p>
                      <a:pPr algn="r" rtl="1"/>
                      <a:endParaRPr lang="ar-IQ" dirty="0" smtClean="0"/>
                    </a:p>
                    <a:p>
                      <a:pPr algn="r" rtl="1"/>
                      <a:endParaRPr lang="ar-IQ" dirty="0" smtClean="0"/>
                    </a:p>
                    <a:p>
                      <a:pPr algn="r" rtl="1"/>
                      <a:r>
                        <a:rPr lang="ar-IQ" dirty="0" smtClean="0"/>
                        <a:t>       من مذكورين </a:t>
                      </a:r>
                    </a:p>
                    <a:p>
                      <a:pPr algn="r" rtl="1"/>
                      <a:r>
                        <a:rPr lang="ar-IQ" dirty="0" smtClean="0"/>
                        <a:t>  475000</a:t>
                      </a:r>
                      <a:r>
                        <a:rPr lang="ar-IQ" baseline="0" dirty="0" smtClean="0"/>
                        <a:t>   حـــ/ الصندوق </a:t>
                      </a:r>
                    </a:p>
                    <a:p>
                      <a:pPr algn="r" rtl="1"/>
                      <a:r>
                        <a:rPr lang="ar-IQ" baseline="0" dirty="0" smtClean="0"/>
                        <a:t>   25000    حـــ/ مصارف نقل البضاعة </a:t>
                      </a:r>
                    </a:p>
                    <a:p>
                      <a:pPr algn="r" rtl="1"/>
                      <a:r>
                        <a:rPr lang="ar-IQ" baseline="0" dirty="0" smtClean="0"/>
                        <a:t>                500000 الى حـــ/ المبيعات  عن بيع بضاعة نقدا ودفع مصارف النقل</a:t>
                      </a:r>
                      <a:endParaRPr lang="en-US" dirty="0"/>
                    </a:p>
                  </a:txBody>
                  <a:tcPr/>
                </a:tc>
                <a:tc>
                  <a:txBody>
                    <a:bodyPr/>
                    <a:lstStyle/>
                    <a:p>
                      <a:pPr algn="r" rtl="1"/>
                      <a:r>
                        <a:rPr lang="ar-IQ" b="1" dirty="0" smtClean="0">
                          <a:solidFill>
                            <a:srgbClr val="002060"/>
                          </a:solidFill>
                        </a:rPr>
                        <a:t>1-</a:t>
                      </a:r>
                      <a:r>
                        <a:rPr lang="ar-IQ" b="1" baseline="0" dirty="0" smtClean="0">
                          <a:solidFill>
                            <a:srgbClr val="002060"/>
                          </a:solidFill>
                        </a:rPr>
                        <a:t> الحالة </a:t>
                      </a:r>
                      <a:r>
                        <a:rPr lang="ar-IQ" b="1" baseline="0" dirty="0" smtClean="0">
                          <a:solidFill>
                            <a:srgbClr val="002060"/>
                          </a:solidFill>
                        </a:rPr>
                        <a:t>الأولى: </a:t>
                      </a:r>
                      <a:r>
                        <a:rPr lang="ar-IQ" b="1" baseline="0" dirty="0" smtClean="0">
                          <a:solidFill>
                            <a:srgbClr val="002060"/>
                          </a:solidFill>
                        </a:rPr>
                        <a:t>التسليم محل </a:t>
                      </a:r>
                      <a:r>
                        <a:rPr lang="ar-IQ" b="1" baseline="0" dirty="0" smtClean="0">
                          <a:solidFill>
                            <a:srgbClr val="002060"/>
                          </a:solidFill>
                        </a:rPr>
                        <a:t>المشتري (البائع يتحمل مصاريف النقل ) </a:t>
                      </a:r>
                      <a:endParaRPr lang="ar-IQ" b="1" baseline="0" dirty="0" smtClean="0">
                        <a:solidFill>
                          <a:srgbClr val="002060"/>
                        </a:solidFill>
                      </a:endParaRPr>
                    </a:p>
                    <a:p>
                      <a:pPr algn="r" rtl="1"/>
                      <a:r>
                        <a:rPr lang="ar-IQ" baseline="0" dirty="0" smtClean="0">
                          <a:solidFill>
                            <a:srgbClr val="002060"/>
                          </a:solidFill>
                        </a:rPr>
                        <a:t>.................................................</a:t>
                      </a:r>
                    </a:p>
                    <a:p>
                      <a:pPr algn="r" rtl="1"/>
                      <a:endParaRPr lang="ar-IQ" baseline="0" dirty="0" smtClean="0"/>
                    </a:p>
                    <a:p>
                      <a:pPr algn="r" rtl="1"/>
                      <a:r>
                        <a:rPr lang="ar-IQ" baseline="0" dirty="0" smtClean="0"/>
                        <a:t>500000 من حــ/ المشتريات </a:t>
                      </a:r>
                    </a:p>
                    <a:p>
                      <a:pPr algn="r" rtl="1"/>
                      <a:r>
                        <a:rPr lang="ar-IQ" baseline="0" dirty="0" smtClean="0"/>
                        <a:t>                500000 الى حـــ/ الصندوق</a:t>
                      </a:r>
                    </a:p>
                    <a:p>
                      <a:pPr algn="r" rtl="1"/>
                      <a:endParaRPr lang="ar-IQ" baseline="0" dirty="0" smtClean="0"/>
                    </a:p>
                    <a:p>
                      <a:pPr algn="r" rtl="1"/>
                      <a:r>
                        <a:rPr lang="ar-IQ" baseline="0" dirty="0" smtClean="0"/>
                        <a:t>            عن شراء بضاعة نقدا  </a:t>
                      </a:r>
                      <a:endParaRPr lang="en-US" dirty="0"/>
                    </a:p>
                  </a:txBody>
                  <a:tcPr/>
                </a:tc>
              </a:tr>
            </a:tbl>
          </a:graphicData>
        </a:graphic>
      </p:graphicFrame>
    </p:spTree>
    <p:extLst>
      <p:ext uri="{BB962C8B-B14F-4D97-AF65-F5344CB8AC3E}">
        <p14:creationId xmlns:p14="http://schemas.microsoft.com/office/powerpoint/2010/main" val="70716060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4" end="14"/>
                                            </p:txEl>
                                          </p:spTgt>
                                        </p:tgtEl>
                                        <p:attrNameLst>
                                          <p:attrName>style.visibility</p:attrName>
                                        </p:attrNameLst>
                                      </p:cBhvr>
                                      <p:to>
                                        <p:strVal val="visible"/>
                                      </p:to>
                                    </p:set>
                                    <p:animEffect transition="in" filter="fade">
                                      <p:cBhvr>
                                        <p:cTn id="56" dur="1000"/>
                                        <p:tgtEl>
                                          <p:spTgt spid="3">
                                            <p:txEl>
                                              <p:pRg st="14" end="14"/>
                                            </p:txEl>
                                          </p:spTgt>
                                        </p:tgtEl>
                                      </p:cBhvr>
                                    </p:animEffect>
                                    <p:anim calcmode="lin" valueType="num">
                                      <p:cBhvr>
                                        <p:cTn id="57"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116632"/>
            <a:ext cx="8147248" cy="5832648"/>
          </a:xfrm>
        </p:spPr>
        <p:txBody>
          <a:bodyPr>
            <a:noAutofit/>
          </a:bodyPr>
          <a:lstStyle/>
          <a:p>
            <a:pPr marL="0" indent="0" algn="r" rtl="1">
              <a:buNone/>
            </a:pPr>
            <a:endParaRPr lang="ar-IQ" sz="2000" b="1" dirty="0" smtClean="0"/>
          </a:p>
          <a:p>
            <a:pPr marL="0" indent="0" algn="r" rtl="1">
              <a:buNone/>
            </a:pPr>
            <a:endParaRPr lang="ar-IQ" sz="2000" b="1" dirty="0" smtClean="0"/>
          </a:p>
          <a:p>
            <a:pPr marL="0" indent="0" algn="r" rtl="1">
              <a:buNone/>
            </a:pPr>
            <a:endParaRPr lang="ar-IQ" sz="2000" b="1" dirty="0"/>
          </a:p>
          <a:p>
            <a:pPr marL="0" indent="0" algn="r" rtl="1">
              <a:buNone/>
            </a:pPr>
            <a:endParaRPr lang="ar-IQ" sz="2000" b="1" dirty="0" smtClean="0"/>
          </a:p>
          <a:p>
            <a:pPr marL="0" indent="0" algn="r" rtl="1">
              <a:buNone/>
            </a:pPr>
            <a:endParaRPr lang="ar-IQ" sz="2000" b="1" dirty="0"/>
          </a:p>
          <a:p>
            <a:pPr marL="0" indent="0" algn="r" rtl="1">
              <a:buNone/>
            </a:pPr>
            <a:endParaRPr lang="ar-IQ" sz="2000" b="1" dirty="0" smtClean="0"/>
          </a:p>
          <a:p>
            <a:pPr marL="0" indent="0" algn="r" rtl="1">
              <a:buNone/>
            </a:pPr>
            <a:endParaRPr lang="ar-IQ" sz="2000" b="1" dirty="0"/>
          </a:p>
          <a:p>
            <a:pPr marL="0" indent="0" algn="r" rtl="1">
              <a:buNone/>
            </a:pPr>
            <a:endParaRPr lang="ar-IQ" sz="2000" b="1" dirty="0" smtClean="0"/>
          </a:p>
          <a:p>
            <a:pPr marL="0" indent="0" algn="r" rtl="1">
              <a:buNone/>
            </a:pPr>
            <a:endParaRPr lang="ar-IQ" sz="2000" b="1" dirty="0" smtClean="0"/>
          </a:p>
          <a:p>
            <a:pPr marL="0" indent="0" algn="r" rtl="1">
              <a:buNone/>
            </a:pPr>
            <a:endParaRPr lang="ar-IQ" sz="2000" b="1" dirty="0" smtClean="0"/>
          </a:p>
          <a:p>
            <a:pPr marL="0" indent="0" algn="r" rtl="1">
              <a:buNone/>
            </a:pPr>
            <a:endParaRPr lang="ar-IQ" sz="2000" b="1" dirty="0"/>
          </a:p>
          <a:p>
            <a:pPr marL="0" indent="0" algn="r" rtl="1">
              <a:buNone/>
            </a:pPr>
            <a:endParaRPr lang="ar-IQ" sz="2000" b="1" dirty="0" smtClean="0"/>
          </a:p>
          <a:p>
            <a:pPr marL="0" indent="0" algn="r" rtl="1">
              <a:buNone/>
            </a:pPr>
            <a:endParaRPr lang="ar-IQ" sz="2000" b="1" dirty="0"/>
          </a:p>
          <a:p>
            <a:pPr marL="0" indent="0" algn="r" rtl="1">
              <a:buNone/>
            </a:pPr>
            <a:endParaRPr lang="ar-IQ" sz="2000" b="1" dirty="0" smtClean="0"/>
          </a:p>
          <a:p>
            <a:pPr marL="0" indent="0" algn="r" rtl="1">
              <a:buNone/>
            </a:pPr>
            <a:endParaRPr lang="ar-IQ" sz="2000" b="1" dirty="0"/>
          </a:p>
          <a:p>
            <a:pPr marL="0" indent="0" algn="just" rtl="1">
              <a:buNone/>
            </a:pPr>
            <a:r>
              <a:rPr lang="ar-IQ" sz="2000" b="1" dirty="0" smtClean="0">
                <a:solidFill>
                  <a:srgbClr val="FF0000"/>
                </a:solidFill>
              </a:rPr>
              <a:t>  </a:t>
            </a:r>
            <a:r>
              <a:rPr lang="ar-IQ" sz="1800" b="1" dirty="0" smtClean="0">
                <a:solidFill>
                  <a:srgbClr val="FF0000"/>
                </a:solidFill>
              </a:rPr>
              <a:t>* لو لاحظنا هنا ان مصاريف نقل البضاعة تحملها المشتري لان الشرط كان التسليم محل البائع وهذا يعني ان المشتري يستلم البضاعة من مكان البائع ويقوم بنقلها ويدفع مصاريف النقل ، وفي الحالة الثالثة فان الطرفان </a:t>
            </a:r>
            <a:r>
              <a:rPr lang="ar-IQ" sz="1800" b="1" dirty="0" err="1" smtClean="0">
                <a:solidFill>
                  <a:srgbClr val="FF0000"/>
                </a:solidFill>
              </a:rPr>
              <a:t>دفعو</a:t>
            </a:r>
            <a:r>
              <a:rPr lang="ar-IQ" sz="1800" b="1" dirty="0" smtClean="0">
                <a:solidFill>
                  <a:srgbClr val="FF0000"/>
                </a:solidFill>
              </a:rPr>
              <a:t> مصاريف النقل مناصفة </a:t>
            </a:r>
            <a:r>
              <a:rPr lang="ar-IQ" sz="2000" b="1" dirty="0" smtClean="0"/>
              <a:t>.    </a:t>
            </a:r>
          </a:p>
        </p:txBody>
      </p:sp>
      <p:graphicFrame>
        <p:nvGraphicFramePr>
          <p:cNvPr id="2" name="جدول 1"/>
          <p:cNvGraphicFramePr>
            <a:graphicFrameLocks noGrp="1"/>
          </p:cNvGraphicFramePr>
          <p:nvPr>
            <p:extLst>
              <p:ext uri="{D42A27DB-BD31-4B8C-83A1-F6EECF244321}">
                <p14:modId xmlns:p14="http://schemas.microsoft.com/office/powerpoint/2010/main" val="1310457344"/>
              </p:ext>
            </p:extLst>
          </p:nvPr>
        </p:nvGraphicFramePr>
        <p:xfrm>
          <a:off x="611560" y="-18750"/>
          <a:ext cx="7704856" cy="5807576"/>
        </p:xfrm>
        <a:graphic>
          <a:graphicData uri="http://schemas.openxmlformats.org/drawingml/2006/table">
            <a:tbl>
              <a:tblPr firstRow="1" bandRow="1">
                <a:tableStyleId>{5C22544A-7EE6-4342-B048-85BDC9FD1C3A}</a:tableStyleId>
              </a:tblPr>
              <a:tblGrid>
                <a:gridCol w="3708155"/>
                <a:gridCol w="3996701"/>
              </a:tblGrid>
              <a:tr h="504056">
                <a:tc>
                  <a:txBody>
                    <a:bodyPr/>
                    <a:lstStyle/>
                    <a:p>
                      <a:pPr algn="ctr" rtl="1"/>
                      <a:r>
                        <a:rPr lang="ar-IQ" dirty="0" smtClean="0">
                          <a:solidFill>
                            <a:schemeClr val="tx1"/>
                          </a:solidFill>
                        </a:rPr>
                        <a:t>سجلات البائع</a:t>
                      </a:r>
                      <a:r>
                        <a:rPr lang="ar-IQ" baseline="0" dirty="0" smtClean="0">
                          <a:solidFill>
                            <a:schemeClr val="tx1"/>
                          </a:solidFill>
                        </a:rPr>
                        <a:t> محمد</a:t>
                      </a:r>
                      <a:endParaRPr lang="en-US" dirty="0">
                        <a:solidFill>
                          <a:schemeClr val="tx1"/>
                        </a:solidFill>
                      </a:endParaRPr>
                    </a:p>
                  </a:txBody>
                  <a:tcPr/>
                </a:tc>
                <a:tc>
                  <a:txBody>
                    <a:bodyPr/>
                    <a:lstStyle/>
                    <a:p>
                      <a:pPr algn="ctr" rtl="1"/>
                      <a:r>
                        <a:rPr lang="ar-IQ" dirty="0" smtClean="0">
                          <a:solidFill>
                            <a:schemeClr val="tx1"/>
                          </a:solidFill>
                        </a:rPr>
                        <a:t>سجلات</a:t>
                      </a:r>
                      <a:r>
                        <a:rPr lang="ar-IQ" baseline="0" dirty="0" smtClean="0">
                          <a:solidFill>
                            <a:schemeClr val="tx1"/>
                          </a:solidFill>
                        </a:rPr>
                        <a:t> المشتري احمد </a:t>
                      </a:r>
                      <a:endParaRPr lang="en-US" dirty="0">
                        <a:solidFill>
                          <a:schemeClr val="tx1"/>
                        </a:solidFill>
                      </a:endParaRPr>
                    </a:p>
                  </a:txBody>
                  <a:tcPr/>
                </a:tc>
              </a:tr>
              <a:tr h="5230579">
                <a:tc>
                  <a:txBody>
                    <a:bodyPr/>
                    <a:lstStyle/>
                    <a:p>
                      <a:pPr algn="r" rtl="1"/>
                      <a:r>
                        <a:rPr lang="ar-IQ" dirty="0" smtClean="0"/>
                        <a:t>  </a:t>
                      </a:r>
                    </a:p>
                    <a:p>
                      <a:pPr algn="r" rtl="1"/>
                      <a:endParaRPr lang="ar-IQ" dirty="0" smtClean="0"/>
                    </a:p>
                    <a:p>
                      <a:pPr algn="r" rtl="1"/>
                      <a:r>
                        <a:rPr lang="ar-IQ" dirty="0" smtClean="0"/>
                        <a:t>      </a:t>
                      </a:r>
                    </a:p>
                    <a:p>
                      <a:pPr algn="r" rtl="1"/>
                      <a:r>
                        <a:rPr lang="ar-IQ" dirty="0" smtClean="0"/>
                        <a:t>  500000  </a:t>
                      </a:r>
                      <a:r>
                        <a:rPr lang="ar-IQ" baseline="0" dirty="0" smtClean="0"/>
                        <a:t>حـــ/ الصندوق </a:t>
                      </a:r>
                    </a:p>
                    <a:p>
                      <a:pPr algn="r" rtl="1"/>
                      <a:r>
                        <a:rPr lang="ar-IQ" baseline="0" dirty="0" smtClean="0"/>
                        <a:t>          500000 الى حـــ/ المبيعات  </a:t>
                      </a:r>
                    </a:p>
                    <a:p>
                      <a:pPr algn="r" rtl="1"/>
                      <a:endParaRPr lang="ar-IQ" baseline="0" dirty="0" smtClean="0"/>
                    </a:p>
                    <a:p>
                      <a:pPr algn="r" rtl="1"/>
                      <a:r>
                        <a:rPr lang="ar-IQ" baseline="0" dirty="0" smtClean="0"/>
                        <a:t>            عن بيع بضاعة نقدا</a:t>
                      </a:r>
                    </a:p>
                    <a:p>
                      <a:pPr algn="r" rtl="1"/>
                      <a:endParaRPr lang="ar-IQ" baseline="0" dirty="0" smtClean="0"/>
                    </a:p>
                    <a:p>
                      <a:pPr algn="r" rtl="1"/>
                      <a:endParaRPr lang="ar-IQ" baseline="0" dirty="0" smtClean="0"/>
                    </a:p>
                    <a:p>
                      <a:pPr algn="r" rtl="1"/>
                      <a:r>
                        <a:rPr lang="ar-IQ" baseline="0" dirty="0" smtClean="0"/>
                        <a:t>........................................................</a:t>
                      </a:r>
                    </a:p>
                    <a:p>
                      <a:pPr algn="r" rtl="1"/>
                      <a:endParaRPr lang="ar-IQ" baseline="0" dirty="0" smtClean="0"/>
                    </a:p>
                    <a:p>
                      <a:pPr algn="r" rtl="1"/>
                      <a:r>
                        <a:rPr kumimoji="0" lang="ar-IQ" sz="1800" b="1" kern="1200" baseline="0" dirty="0" smtClean="0">
                          <a:solidFill>
                            <a:schemeClr val="dk1"/>
                          </a:solidFill>
                          <a:latin typeface="+mn-lt"/>
                          <a:ea typeface="+mn-ea"/>
                          <a:cs typeface="+mn-cs"/>
                        </a:rPr>
                        <a:t>            </a:t>
                      </a:r>
                      <a:r>
                        <a:rPr kumimoji="0" lang="ar-IQ" sz="1800" b="0" kern="1200" baseline="0" dirty="0" smtClean="0">
                          <a:solidFill>
                            <a:schemeClr val="dk1"/>
                          </a:solidFill>
                          <a:latin typeface="+mn-lt"/>
                          <a:ea typeface="+mn-ea"/>
                          <a:cs typeface="+mn-cs"/>
                        </a:rPr>
                        <a:t>من مذكورين </a:t>
                      </a:r>
                    </a:p>
                    <a:p>
                      <a:pPr algn="r" rtl="1"/>
                      <a:r>
                        <a:rPr kumimoji="0" lang="ar-IQ" sz="1800" b="0" kern="1200" baseline="0" dirty="0" smtClean="0">
                          <a:solidFill>
                            <a:schemeClr val="dk1"/>
                          </a:solidFill>
                          <a:latin typeface="+mn-lt"/>
                          <a:ea typeface="+mn-ea"/>
                          <a:cs typeface="+mn-cs"/>
                        </a:rPr>
                        <a:t> </a:t>
                      </a:r>
                      <a:r>
                        <a:rPr kumimoji="0" lang="ar-IQ" sz="1800" b="0" kern="1200" baseline="0" dirty="0" smtClean="0">
                          <a:solidFill>
                            <a:schemeClr val="dk1"/>
                          </a:solidFill>
                          <a:latin typeface="+mn-lt"/>
                          <a:ea typeface="+mn-ea"/>
                          <a:cs typeface="+mn-cs"/>
                        </a:rPr>
                        <a:t>487500 </a:t>
                      </a:r>
                      <a:r>
                        <a:rPr kumimoji="0" lang="ar-IQ" sz="1800" b="0" kern="1200" baseline="0" dirty="0" smtClean="0">
                          <a:solidFill>
                            <a:schemeClr val="dk1"/>
                          </a:solidFill>
                          <a:latin typeface="+mn-lt"/>
                          <a:ea typeface="+mn-ea"/>
                          <a:cs typeface="+mn-cs"/>
                        </a:rPr>
                        <a:t>حـــ/ الصندوق </a:t>
                      </a:r>
                    </a:p>
                    <a:p>
                      <a:pPr algn="r" rtl="1"/>
                      <a:r>
                        <a:rPr kumimoji="0" lang="ar-IQ" sz="1800" b="0" kern="1200" baseline="0" dirty="0" smtClean="0">
                          <a:solidFill>
                            <a:schemeClr val="dk1"/>
                          </a:solidFill>
                          <a:latin typeface="+mn-lt"/>
                          <a:ea typeface="+mn-ea"/>
                          <a:cs typeface="+mn-cs"/>
                        </a:rPr>
                        <a:t>  12500  حــــ/ مصروفات نقل البضاعة </a:t>
                      </a:r>
                    </a:p>
                    <a:p>
                      <a:pPr algn="r" rtl="1"/>
                      <a:r>
                        <a:rPr kumimoji="0" lang="ar-IQ" sz="1800" b="0" kern="1200" baseline="0" dirty="0" smtClean="0">
                          <a:solidFill>
                            <a:schemeClr val="dk1"/>
                          </a:solidFill>
                          <a:latin typeface="+mn-lt"/>
                          <a:ea typeface="+mn-ea"/>
                          <a:cs typeface="+mn-cs"/>
                        </a:rPr>
                        <a:t>                 500000 الى حـــ/ المبيعات </a:t>
                      </a:r>
                    </a:p>
                    <a:p>
                      <a:pPr algn="r" rtl="1"/>
                      <a:r>
                        <a:rPr kumimoji="0" lang="ar-IQ" sz="1800" b="0" kern="1200" baseline="0" dirty="0" smtClean="0">
                          <a:solidFill>
                            <a:schemeClr val="dk1"/>
                          </a:solidFill>
                          <a:latin typeface="+mn-lt"/>
                          <a:ea typeface="+mn-ea"/>
                          <a:cs typeface="+mn-cs"/>
                        </a:rPr>
                        <a:t> </a:t>
                      </a:r>
                    </a:p>
                    <a:p>
                      <a:pPr algn="r" rtl="1"/>
                      <a:r>
                        <a:rPr kumimoji="0" lang="ar-IQ" sz="1800" b="0" kern="1200" baseline="0" dirty="0" smtClean="0">
                          <a:solidFill>
                            <a:schemeClr val="dk1"/>
                          </a:solidFill>
                          <a:latin typeface="+mn-lt"/>
                          <a:ea typeface="+mn-ea"/>
                          <a:cs typeface="+mn-cs"/>
                        </a:rPr>
                        <a:t>عن شراء البضاعة ودفع نصف المصروفات نقدا </a:t>
                      </a:r>
                      <a:endParaRPr lang="en-US" b="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1800" b="1" dirty="0" smtClean="0"/>
                        <a:t>الحالة الثانية : التسليم محل البائع </a:t>
                      </a:r>
                      <a:r>
                        <a:rPr lang="ar-IQ" sz="1800" b="1" dirty="0" smtClean="0"/>
                        <a:t>( المشتري يتحمل مصاريف النقل ) </a:t>
                      </a:r>
                      <a:endParaRPr lang="ar-IQ" sz="1800" b="1" dirty="0" smtClean="0"/>
                    </a:p>
                    <a:p>
                      <a:pPr algn="r" rtl="1"/>
                      <a:r>
                        <a:rPr lang="ar-IQ" baseline="0" dirty="0" smtClean="0"/>
                        <a:t>     </a:t>
                      </a:r>
                    </a:p>
                    <a:p>
                      <a:pPr algn="r" rtl="1"/>
                      <a:r>
                        <a:rPr lang="ar-IQ" baseline="0" dirty="0" smtClean="0"/>
                        <a:t>  من مذكورين </a:t>
                      </a:r>
                    </a:p>
                    <a:p>
                      <a:pPr algn="r" rtl="1"/>
                      <a:r>
                        <a:rPr lang="ar-IQ" baseline="0" dirty="0" smtClean="0"/>
                        <a:t>500000  حــ/ المشتريات </a:t>
                      </a:r>
                    </a:p>
                    <a:p>
                      <a:pPr algn="r" rtl="1"/>
                      <a:r>
                        <a:rPr lang="ar-IQ" baseline="0" dirty="0" smtClean="0"/>
                        <a:t> 25000   حـــ/ مصروفات نقل البضاعة </a:t>
                      </a:r>
                    </a:p>
                    <a:p>
                      <a:pPr algn="r" rtl="1"/>
                      <a:r>
                        <a:rPr lang="ar-IQ" baseline="0" dirty="0" smtClean="0"/>
                        <a:t>                525000 الى حـــ/ الصندوق</a:t>
                      </a:r>
                    </a:p>
                    <a:p>
                      <a:pPr algn="r" rtl="1"/>
                      <a:endParaRPr lang="ar-IQ" baseline="0" dirty="0" smtClean="0"/>
                    </a:p>
                    <a:p>
                      <a:pPr algn="r" rtl="1"/>
                      <a:r>
                        <a:rPr lang="ar-IQ" baseline="0" dirty="0" smtClean="0"/>
                        <a:t>   عن شراء بضاعة نقدا ودفع مصاريف النقل </a:t>
                      </a:r>
                    </a:p>
                    <a:p>
                      <a:pPr algn="r" rtl="1"/>
                      <a:endParaRPr lang="ar-IQ" baseline="0" dirty="0" smtClean="0"/>
                    </a:p>
                    <a:p>
                      <a:pPr algn="r" rtl="1"/>
                      <a:r>
                        <a:rPr lang="ar-IQ" baseline="0" dirty="0" smtClean="0"/>
                        <a:t>.........................................................</a:t>
                      </a:r>
                    </a:p>
                    <a:p>
                      <a:pPr algn="r" rtl="1"/>
                      <a:r>
                        <a:rPr kumimoji="0" lang="ar-IQ" sz="1800" b="1" kern="1200" dirty="0" smtClean="0">
                          <a:solidFill>
                            <a:schemeClr val="dk1"/>
                          </a:solidFill>
                          <a:latin typeface="+mn-lt"/>
                          <a:ea typeface="+mn-ea"/>
                          <a:cs typeface="+mn-cs"/>
                        </a:rPr>
                        <a:t>الحالة الثالثة : التسليم في</a:t>
                      </a:r>
                      <a:r>
                        <a:rPr kumimoji="0" lang="ar-IQ" sz="1800" b="1" kern="1200" baseline="0" dirty="0" smtClean="0">
                          <a:solidFill>
                            <a:schemeClr val="dk1"/>
                          </a:solidFill>
                          <a:latin typeface="+mn-lt"/>
                          <a:ea typeface="+mn-ea"/>
                          <a:cs typeface="+mn-cs"/>
                        </a:rPr>
                        <a:t> </a:t>
                      </a:r>
                      <a:r>
                        <a:rPr kumimoji="0" lang="ar-IQ" sz="1800" b="1" kern="1200" dirty="0" smtClean="0">
                          <a:solidFill>
                            <a:schemeClr val="dk1"/>
                          </a:solidFill>
                          <a:latin typeface="+mn-lt"/>
                          <a:ea typeface="+mn-ea"/>
                          <a:cs typeface="+mn-cs"/>
                        </a:rPr>
                        <a:t>مكان معين :</a:t>
                      </a:r>
                    </a:p>
                    <a:p>
                      <a:pPr algn="r" rtl="1"/>
                      <a:r>
                        <a:rPr kumimoji="0" lang="ar-IQ" sz="1800" b="0" kern="1200" baseline="0" dirty="0" smtClean="0">
                          <a:solidFill>
                            <a:schemeClr val="dk1"/>
                          </a:solidFill>
                          <a:latin typeface="+mn-lt"/>
                          <a:ea typeface="+mn-ea"/>
                          <a:cs typeface="+mn-cs"/>
                        </a:rPr>
                        <a:t>               من مذكورين </a:t>
                      </a:r>
                    </a:p>
                    <a:p>
                      <a:pPr algn="r" rtl="1"/>
                      <a:r>
                        <a:rPr kumimoji="0" lang="ar-IQ" sz="1800" b="0" kern="1200" baseline="0" dirty="0" smtClean="0">
                          <a:solidFill>
                            <a:schemeClr val="dk1"/>
                          </a:solidFill>
                          <a:latin typeface="+mn-lt"/>
                          <a:ea typeface="+mn-ea"/>
                          <a:cs typeface="+mn-cs"/>
                        </a:rPr>
                        <a:t> 500000 حـــ/ المشتريات </a:t>
                      </a:r>
                    </a:p>
                    <a:p>
                      <a:pPr algn="r" rtl="1"/>
                      <a:r>
                        <a:rPr kumimoji="0" lang="ar-IQ" sz="1800" b="0" kern="1200" baseline="0" dirty="0" smtClean="0">
                          <a:solidFill>
                            <a:schemeClr val="dk1"/>
                          </a:solidFill>
                          <a:latin typeface="+mn-lt"/>
                          <a:ea typeface="+mn-ea"/>
                          <a:cs typeface="+mn-cs"/>
                        </a:rPr>
                        <a:t>  12500  حــــ/ مصروفات نقل البضاعة </a:t>
                      </a:r>
                    </a:p>
                    <a:p>
                      <a:pPr algn="r" rtl="1"/>
                      <a:r>
                        <a:rPr kumimoji="0" lang="ar-IQ" sz="1800" b="0" kern="1200" baseline="0" dirty="0" smtClean="0">
                          <a:solidFill>
                            <a:schemeClr val="dk1"/>
                          </a:solidFill>
                          <a:latin typeface="+mn-lt"/>
                          <a:ea typeface="+mn-ea"/>
                          <a:cs typeface="+mn-cs"/>
                        </a:rPr>
                        <a:t>                 512500 الى حـــ/ الصندوق</a:t>
                      </a:r>
                    </a:p>
                    <a:p>
                      <a:pPr algn="r" rtl="1"/>
                      <a:r>
                        <a:rPr kumimoji="0" lang="ar-IQ" sz="1800" b="0" kern="1200" baseline="0" dirty="0" smtClean="0">
                          <a:solidFill>
                            <a:schemeClr val="dk1"/>
                          </a:solidFill>
                          <a:latin typeface="+mn-lt"/>
                          <a:ea typeface="+mn-ea"/>
                          <a:cs typeface="+mn-cs"/>
                        </a:rPr>
                        <a:t> </a:t>
                      </a:r>
                    </a:p>
                    <a:p>
                      <a:pPr algn="r" rtl="1"/>
                      <a:r>
                        <a:rPr kumimoji="0" lang="ar-IQ" sz="1800" b="0" kern="1200" baseline="0" dirty="0" smtClean="0">
                          <a:solidFill>
                            <a:schemeClr val="dk1"/>
                          </a:solidFill>
                          <a:latin typeface="+mn-lt"/>
                          <a:ea typeface="+mn-ea"/>
                          <a:cs typeface="+mn-cs"/>
                        </a:rPr>
                        <a:t>عن شراء البضاعة ودفع نصف المصروفات نقدا</a:t>
                      </a:r>
                      <a:r>
                        <a:rPr kumimoji="0" lang="ar-IQ" sz="1800" b="1" kern="1200" baseline="0" dirty="0" smtClean="0">
                          <a:solidFill>
                            <a:schemeClr val="dk1"/>
                          </a:solidFill>
                          <a:latin typeface="+mn-lt"/>
                          <a:ea typeface="+mn-ea"/>
                          <a:cs typeface="+mn-cs"/>
                        </a:rPr>
                        <a:t> </a:t>
                      </a:r>
                    </a:p>
                    <a:p>
                      <a:pPr algn="r" rtl="1"/>
                      <a:endParaRPr lang="ar-IQ" baseline="0" dirty="0" smtClean="0"/>
                    </a:p>
                  </a:txBody>
                  <a:tcPr/>
                </a:tc>
              </a:tr>
            </a:tbl>
          </a:graphicData>
        </a:graphic>
      </p:graphicFrame>
    </p:spTree>
    <p:extLst>
      <p:ext uri="{BB962C8B-B14F-4D97-AF65-F5344CB8AC3E}">
        <p14:creationId xmlns:p14="http://schemas.microsoft.com/office/powerpoint/2010/main" val="410919596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5" end="15"/>
                                            </p:txEl>
                                          </p:spTgt>
                                        </p:tgtEl>
                                        <p:attrNameLst>
                                          <p:attrName>style.visibility</p:attrName>
                                        </p:attrNameLst>
                                      </p:cBhvr>
                                      <p:to>
                                        <p:strVal val="visible"/>
                                      </p:to>
                                    </p:set>
                                    <p:animEffect transition="in" filter="fade">
                                      <p:cBhvr>
                                        <p:cTn id="7" dur="1000"/>
                                        <p:tgtEl>
                                          <p:spTgt spid="3">
                                            <p:txEl>
                                              <p:pRg st="15" end="15"/>
                                            </p:txEl>
                                          </p:spTgt>
                                        </p:tgtEl>
                                      </p:cBhvr>
                                    </p:animEffect>
                                    <p:anim calcmode="lin" valueType="num">
                                      <p:cBhvr>
                                        <p:cTn id="8"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ylar">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3410</TotalTime>
  <Words>675</Words>
  <Application>Microsoft Office PowerPoint</Application>
  <PresentationFormat>عرض على الشاشة (3:4)‏</PresentationFormat>
  <Paragraphs>125</Paragraphs>
  <Slides>5</Slides>
  <Notes>2</Notes>
  <HiddenSlides>0</HiddenSlides>
  <MMClips>0</MMClips>
  <ScaleCrop>false</ScaleCrop>
  <HeadingPairs>
    <vt:vector size="4" baseType="variant">
      <vt:variant>
        <vt:lpstr>نسق</vt:lpstr>
      </vt:variant>
      <vt:variant>
        <vt:i4>2</vt:i4>
      </vt:variant>
      <vt:variant>
        <vt:lpstr>عناوين الشرائح</vt:lpstr>
      </vt:variant>
      <vt:variant>
        <vt:i4>5</vt:i4>
      </vt:variant>
    </vt:vector>
  </HeadingPairs>
  <TitlesOfParts>
    <vt:vector size="7" baseType="lpstr">
      <vt:lpstr>مشربية</vt:lpstr>
      <vt:lpstr>Mylar</vt:lpstr>
      <vt:lpstr>                                                            جامعة ديالى                                                                                                           الكورس الثاني         كلية الإدارة والاقتصاد                                                                                               المادة : مبادئ محاسبة 2                   قسم الإدارة العامة                                                                                                                                                                                        الموضوع / عمليات البضاعة /   محاضرة 4                                                       </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 marsa</dc:creator>
  <cp:lastModifiedBy>al marsa</cp:lastModifiedBy>
  <cp:revision>191</cp:revision>
  <cp:lastPrinted>2019-12-17T18:52:04Z</cp:lastPrinted>
  <dcterms:created xsi:type="dcterms:W3CDTF">2019-09-19T18:40:57Z</dcterms:created>
  <dcterms:modified xsi:type="dcterms:W3CDTF">2020-05-31T15:02:43Z</dcterms:modified>
</cp:coreProperties>
</file>